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81" r:id="rId3"/>
    <p:sldId id="1026" r:id="rId4"/>
    <p:sldId id="1053" r:id="rId5"/>
    <p:sldId id="1079" r:id="rId6"/>
    <p:sldId id="1037" r:id="rId7"/>
    <p:sldId id="263" r:id="rId8"/>
    <p:sldId id="261" r:id="rId9"/>
    <p:sldId id="438" r:id="rId10"/>
    <p:sldId id="439" r:id="rId11"/>
    <p:sldId id="1056" r:id="rId12"/>
    <p:sldId id="1057" r:id="rId13"/>
    <p:sldId id="1052" r:id="rId14"/>
    <p:sldId id="1060" r:id="rId15"/>
    <p:sldId id="283" r:id="rId16"/>
    <p:sldId id="1054" r:id="rId17"/>
    <p:sldId id="1055" r:id="rId18"/>
    <p:sldId id="1050" r:id="rId19"/>
    <p:sldId id="1061" r:id="rId20"/>
    <p:sldId id="1051" r:id="rId21"/>
    <p:sldId id="1062" r:id="rId22"/>
    <p:sldId id="1065" r:id="rId23"/>
    <p:sldId id="1063" r:id="rId24"/>
    <p:sldId id="1064" r:id="rId25"/>
    <p:sldId id="1058" r:id="rId26"/>
    <p:sldId id="1066" r:id="rId27"/>
    <p:sldId id="1027" r:id="rId28"/>
    <p:sldId id="1030" r:id="rId29"/>
    <p:sldId id="1028" r:id="rId30"/>
    <p:sldId id="1029" r:id="rId31"/>
    <p:sldId id="1045" r:id="rId32"/>
    <p:sldId id="1086" r:id="rId33"/>
    <p:sldId id="1048" r:id="rId34"/>
    <p:sldId id="1067" r:id="rId35"/>
    <p:sldId id="1007" r:id="rId36"/>
    <p:sldId id="1076" r:id="rId37"/>
    <p:sldId id="1069" r:id="rId38"/>
    <p:sldId id="1068" r:id="rId39"/>
    <p:sldId id="1031" r:id="rId40"/>
    <p:sldId id="1081" r:id="rId41"/>
    <p:sldId id="437" r:id="rId42"/>
    <p:sldId id="259" r:id="rId43"/>
    <p:sldId id="1070" r:id="rId44"/>
    <p:sldId id="1072" r:id="rId45"/>
    <p:sldId id="258" r:id="rId46"/>
    <p:sldId id="257" r:id="rId47"/>
    <p:sldId id="1074" r:id="rId48"/>
    <p:sldId id="1073" r:id="rId49"/>
    <p:sldId id="1075" r:id="rId50"/>
    <p:sldId id="1020" r:id="rId51"/>
    <p:sldId id="1083" r:id="rId52"/>
    <p:sldId id="1082" r:id="rId53"/>
    <p:sldId id="1084" r:id="rId54"/>
    <p:sldId id="1085" r:id="rId55"/>
    <p:sldId id="1077" r:id="rId56"/>
    <p:sldId id="1080" r:id="rId57"/>
    <p:sldId id="1006" r:id="rId58"/>
    <p:sldId id="28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2"/>
    <p:restoredTop sz="96327"/>
  </p:normalViewPr>
  <p:slideViewPr>
    <p:cSldViewPr snapToGrid="0">
      <p:cViewPr varScale="1">
        <p:scale>
          <a:sx n="264" d="100"/>
          <a:sy n="264" d="100"/>
        </p:scale>
        <p:origin x="19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E04D8-8B84-1548-8780-E9C3148BB87F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364A8-5761-F14B-BFAE-E28937AD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6E53-7DDF-C6FA-90C9-EE2D7F29F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43B94-D973-E3B6-01B8-263735F95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50FC-94C9-CDC8-E013-BD2A5DD1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1CA9-6833-101A-D36C-72CD49CD9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6C13-28D0-4534-A082-3A8C655F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0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90BD-AE91-DB13-9360-522D78CB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AAF21-C2AC-B33A-0041-B293ABEF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4C269-9C5D-7794-6793-4C9538C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0B34A-D4C7-E806-35CE-EBBDBEB5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C18D1-639B-AA7C-EA97-366F16F0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2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4E243-2737-030A-F9F4-21444385A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857E-920F-B26C-06A8-201C31324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79EAD-6904-66E4-3486-86A3058E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EC0C-B579-7B3A-7459-A6F9968A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7BE42-D801-5C33-2ED6-DC449816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1422-B74A-5ECC-8C45-DAE0AD7F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4EBF-E207-64B5-D454-62529B7B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4239E-C84F-8DA1-8FD8-50DCADB8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78856-4B18-3ADA-81B0-D470CE23C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A4063-9E91-5B7A-0C8F-BA0A981A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577C-C4A5-2174-CEFD-907AAFBA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5C975-1A4D-B705-E192-31F4A5452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CA493-8D6F-8B7C-65B5-43DD86D4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90B08-8896-FFE7-C37F-C81EAD0F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3DC99-218F-1195-DC55-B908AF60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6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C009-3799-CC16-49C1-C3507721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A64-60C5-BC04-1A32-DABD6103A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24A3C-4E47-8108-8EDA-20481237F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0BA5B-6E58-F523-6763-F45ED676D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D26F0-802C-2C8B-DA06-FD3DC610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74536-1DE6-69FB-22E4-B26C27E7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4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F190-B3CE-45A6-2730-520AF556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F13FA-EB61-C874-0789-72B4F660F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87384-4AF7-92F1-80B4-2CDCBEDEA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E1F9B-053D-A316-3EA6-A5FF4F409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7EFBE-1D23-049D-115E-4138C3277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14642-2CFE-3658-0930-A7E835ED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4A935-F496-44BD-4FB0-EE1B3AFF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36B6E-B7CC-1739-EC9E-088F16B6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D767-ACF1-B55F-8148-F8B94306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96A95-2909-BC80-8DB3-4ED46C03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92D4D-5079-3997-2B4E-080DFD60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DF57D-8887-04F2-023B-AD936420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287D1-EAE1-F784-1037-F3948A232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5FEF2-123D-9503-EE34-1709273A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180CE-B7D0-C9DD-7050-13ABA562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92B84-58CB-65B5-6B5C-251BAF98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E1AF-BC0E-D177-18CE-30070BE58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409BB-4A6C-BCF3-0CE3-1E05CC976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F6396-24A4-E90E-22F9-274B9FE1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AB74F-4FC2-06CB-0380-211CFA8C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16B3D-CD72-03DA-E9B0-5466761A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9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CDA3-1629-E5C2-6789-50368567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53E9C4-BB0C-3F66-C40E-ECB09C9BD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BFCD9-5C9A-F894-290A-B8A632AC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77D8-22FE-9863-049A-B01B2540D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AE19C-EC0F-DB0B-2C10-77512CDD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3D59C-32BF-9CBB-7522-DE9F87BD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B34A1C-6EE7-6BA5-FEE7-85979E15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1E3BA-0E2A-0F70-7E98-4E0C8721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98FDA-980F-260D-6633-4D88A09C1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E74FD-7494-663F-99D8-F987AB529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2951-E372-10B6-824E-E9B223F2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8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kwchurch/JSALT_Better_Together/tree/main/doc/bulk_download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src/fetch_from_semantic_scholar_api.py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semanticscholar.org/paper/On-the-Dangers-of-Stochastic-Parrots%3A-Can-Language-Bender-Gebru/6d9727f1f058614cada3fe296eeebd8ec4fc512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hyperlink" Target="https://www.semanticscholar.org/product/ap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allenai/specter" TargetMode="External"/><Relationship Id="rId7" Type="http://schemas.openxmlformats.org/officeDocument/2006/relationships/hyperlink" Target="https://arxiv.org/pdf/1709.07604.pdf" TargetMode="External"/><Relationship Id="rId2" Type="http://schemas.openxmlformats.org/officeDocument/2006/relationships/hyperlink" Target="https://github.com/kwchurch/JSALT_Better_Together/tree/main/examples/near/reading_li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3.09430.pdf" TargetMode="External"/><Relationship Id="rId5" Type="http://schemas.openxmlformats.org/officeDocument/2006/relationships/hyperlink" Target="https://www.ijcai.org/proceedings/2019/0594.pdf" TargetMode="External"/><Relationship Id="rId4" Type="http://schemas.openxmlformats.org/officeDocument/2006/relationships/hyperlink" Target="https://github.com/allenai/scirepeva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18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bulk_download/semantic_scholar_bulk_download.m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examples/similar_documents/authors/details/Emily-M.-Bender/both/232040593.md" TargetMode="External"/><Relationship Id="rId2" Type="http://schemas.openxmlformats.org/officeDocument/2006/relationships/hyperlink" Target="https://github.com/kwchurch/JSALT_Better_Together/blob/main/examples/similar_documents/reading_list/DeepWalk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wchurch/JSALT_Better_Together/blob/main/doc/find_similar_docs.m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semantic_scholar_API.md#fetch-from-semantic-scholar-api" TargetMode="External"/><Relationship Id="rId3" Type="http://schemas.openxmlformats.org/officeDocument/2006/relationships/hyperlink" Target="https://github.com/kwchurch/JSALT_Better_Together/blob/main/src/fetch_from_semantic_scholar_api.py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semanticscholar.org/paper/On-the-Dangers-of-Stochastic-Parrots%3A-Can-Language-Bender-Gebru/6d9727f1f058614cada3fe296eeebd8ec4fc512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hyperlink" Target="https://www.semanticscholar.org/product/api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doc/Notation.md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doc/HuggingFace_embeddings.md" TargetMode="External"/><Relationship Id="rId2" Type="http://schemas.openxmlformats.org/officeDocument/2006/relationships/hyperlink" Target="https://github.com/kwchurch/JSALT_Better_Together/blob/main/doc/semantic_scholar_API.md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kwchurch/JSALT_Better_Together/blob/main/doc/find_similar_docs.m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doc/HuggingFace_embeddings.md" TargetMode="External"/><Relationship Id="rId2" Type="http://schemas.openxmlformats.org/officeDocument/2006/relationships/hyperlink" Target="https://github.com/kwchurch/JSALT_Better_Together/blob/main/doc/semantic_scholar_API.md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kwchurch/JSALT_Better_Together/blob/main/doc/find_similar_docs.md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huggingface.co/models?sort=downloads&amp;search=allenai%2Fspecte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kwchurch/JSALT_Better_Together/blob/main/src/text_to_embedding.py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examples/similar_documents/reading_list/DeepWalk.md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doc/find_similar_docs.md" TargetMode="External"/><Relationship Id="rId2" Type="http://schemas.openxmlformats.org/officeDocument/2006/relationships/hyperlink" Target="https://github.com/kwchurch/JSALT_Better_Together/blob/main/examples/similar_documents/reading_list/DeepWalk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kwchurch/JSALT_Better_Together/blob/main/doc/semantic_scholar_API.md#references-and-citation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kwchurch/JSALT_Better_Together/tree/main/examples/similar_documents/reading_list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1E50-428A-D574-37D9-EB1150321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JSALT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CCAB-CB99-1049-237B-68100AD03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May 9, 2023</a:t>
            </a:r>
          </a:p>
          <a:p>
            <a:r>
              <a:rPr lang="en-US" sz="1600" dirty="0">
                <a:hlinkClick r:id="rId2"/>
              </a:rPr>
              <a:t>https://github.com/kwchurch/JSALT_Better_Together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76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0E2D-F414-56B6-6CFC-69D2C586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Multiple Representations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7EE65C-AD98-6B6C-6276-ADB423C78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Interpretability: </a:t>
                </a:r>
              </a:p>
              <a:p>
                <a:r>
                  <a:rPr lang="en-US" dirty="0"/>
                  <a:t>Redundancy: Error Detection/Correction (bad abstracts)</a:t>
                </a:r>
              </a:p>
              <a:p>
                <a:r>
                  <a:rPr lang="en-US" dirty="0"/>
                  <a:t>Generalize results from Linear Algebra to Deep Nets</a:t>
                </a:r>
              </a:p>
              <a:p>
                <a:r>
                  <a:rPr lang="en-US" dirty="0"/>
                  <a:t>Diversity over computing environments</a:t>
                </a:r>
              </a:p>
              <a:p>
                <a:pPr lvl="1"/>
                <a:r>
                  <a:rPr lang="en-US" dirty="0"/>
                  <a:t>GPUs with GBs of RAM: </a:t>
                </a:r>
              </a:p>
              <a:p>
                <a:pPr lvl="2"/>
                <a:r>
                  <a:rPr lang="en-US" dirty="0"/>
                  <a:t>Standard Recipe for Training Deep Nets: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1"/>
                <a:r>
                  <a:rPr lang="en-US" dirty="0"/>
                  <a:t>CPUs with TBs of RAM: </a:t>
                </a:r>
              </a:p>
              <a:p>
                <a:pPr lvl="2"/>
                <a:r>
                  <a:rPr lang="en-US" dirty="0"/>
                  <a:t>Linear Algebra: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2"/>
                <a:r>
                  <a:rPr lang="en-US" dirty="0"/>
                  <a:t>Feasible to compute SVD over citation graph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matrix in SVD is similar to final BERT layer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documents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7EE65C-AD98-6B6C-6276-ADB423C78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3297E11-3801-AEF1-D1E0-64C9D3A50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" t="23649"/>
          <a:stretch/>
        </p:blipFill>
        <p:spPr>
          <a:xfrm>
            <a:off x="3490782" y="1825625"/>
            <a:ext cx="7667531" cy="4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9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E450-56F4-5CB2-819B-4A94D0DB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1C32-0D2C-FE20-7769-4010BEC4FE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What’s Where (GitHub; Globus)</a:t>
            </a:r>
          </a:p>
          <a:p>
            <a:r>
              <a:rPr lang="en-US" dirty="0"/>
              <a:t>Tutorial Background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36D30-7DD2-9443-F508-463AFD9433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0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6A410-578C-EA2A-FF84-C0C76116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75C245-08C5-5A67-3A87-735DE413D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3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B4A2-4F1A-BB96-1B23-4EE5843D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5D53D-8AC1-DB41-2C64-4947C0FC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Missing/Corrupted Values</a:t>
            </a:r>
          </a:p>
          <a:p>
            <a:r>
              <a:rPr lang="en-US" dirty="0"/>
              <a:t>Literature: Big &amp; Growing Quickly</a:t>
            </a:r>
          </a:p>
          <a:p>
            <a:r>
              <a:rPr lang="en-US" dirty="0"/>
              <a:t>Time:</a:t>
            </a:r>
          </a:p>
          <a:p>
            <a:pPr lvl="1"/>
            <a:r>
              <a:rPr lang="en-US" dirty="0"/>
              <a:t>Papers don’t change after publication,</a:t>
            </a:r>
          </a:p>
          <a:p>
            <a:pPr lvl="2"/>
            <a:r>
              <a:rPr lang="en-US" dirty="0"/>
              <a:t>But citations do</a:t>
            </a:r>
          </a:p>
          <a:p>
            <a:pPr lvl="1"/>
            <a:r>
              <a:rPr lang="en-US" dirty="0"/>
              <a:t>Specter embeddings don’t change after publication</a:t>
            </a:r>
          </a:p>
          <a:p>
            <a:pPr lvl="2"/>
            <a:r>
              <a:rPr lang="en-US" dirty="0"/>
              <a:t>But </a:t>
            </a:r>
            <a:r>
              <a:rPr lang="en-US" dirty="0" err="1"/>
              <a:t>ProNE</a:t>
            </a:r>
            <a:r>
              <a:rPr lang="en-US" dirty="0"/>
              <a:t> embeddings do</a:t>
            </a:r>
          </a:p>
          <a:p>
            <a:r>
              <a:rPr lang="en-US" dirty="0"/>
              <a:t>Systems: </a:t>
            </a:r>
            <a:r>
              <a:rPr lang="en-US" b="0" i="0" dirty="0">
                <a:effectLst/>
              </a:rPr>
              <a:t>velocity, volume, value, variety and veracity</a:t>
            </a:r>
            <a:endParaRPr lang="en-US" dirty="0"/>
          </a:p>
          <a:p>
            <a:pPr lvl="1"/>
            <a:r>
              <a:rPr lang="en-US" dirty="0"/>
              <a:t>Scale (Volume)</a:t>
            </a:r>
          </a:p>
          <a:p>
            <a:pPr lvl="1"/>
            <a:r>
              <a:rPr lang="en-US" dirty="0"/>
              <a:t>Change (Velocity)</a:t>
            </a:r>
          </a:p>
        </p:txBody>
      </p:sp>
    </p:spTree>
    <p:extLst>
      <p:ext uri="{BB962C8B-B14F-4D97-AF65-F5344CB8AC3E}">
        <p14:creationId xmlns:p14="http://schemas.microsoft.com/office/powerpoint/2010/main" val="115822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29EE-718C-4A33-2EC7-A8D674F2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Downloads from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1C268-6B1E-E8AA-DE26-7AA8C0A8B5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https://github.com/kwchurch/JSALT_Better_Together/tree/main/doc/bulk_download</a:t>
            </a:r>
            <a:r>
              <a:rPr lang="en-US" dirty="0"/>
              <a:t> </a:t>
            </a:r>
          </a:p>
          <a:p>
            <a:r>
              <a:rPr lang="en-US" dirty="0"/>
              <a:t>for documentation on</a:t>
            </a:r>
          </a:p>
          <a:p>
            <a:pPr lvl="1"/>
            <a:r>
              <a:rPr lang="en-US" dirty="0"/>
              <a:t>what is available for bulk download</a:t>
            </a:r>
          </a:p>
          <a:p>
            <a:pPr lvl="1"/>
            <a:r>
              <a:rPr lang="en-US" dirty="0"/>
              <a:t>where to find what on Northeastern Discovery Cluster</a:t>
            </a:r>
          </a:p>
          <a:p>
            <a:pPr lvl="1"/>
            <a:r>
              <a:rPr lang="en-US" dirty="0"/>
              <a:t>and if you don’t have access to that</a:t>
            </a:r>
          </a:p>
          <a:p>
            <a:pPr lvl="2"/>
            <a:r>
              <a:rPr lang="en-US" dirty="0"/>
              <a:t>how to get this stuff from</a:t>
            </a:r>
          </a:p>
          <a:p>
            <a:pPr lvl="3"/>
            <a:r>
              <a:rPr lang="en-US" dirty="0"/>
              <a:t>Semantic Scholar</a:t>
            </a:r>
          </a:p>
          <a:p>
            <a:pPr lvl="3"/>
            <a:r>
              <a:rPr lang="en-US" dirty="0" err="1"/>
              <a:t>OpenAlex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24AEBAE-FC62-3494-B74F-7476CDADFC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1780" y="1389010"/>
            <a:ext cx="5650707" cy="5103865"/>
          </a:xfrm>
        </p:spPr>
      </p:pic>
    </p:spTree>
    <p:extLst>
      <p:ext uri="{BB962C8B-B14F-4D97-AF65-F5344CB8AC3E}">
        <p14:creationId xmlns:p14="http://schemas.microsoft.com/office/powerpoint/2010/main" val="2126090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3A285-1C43-9D54-5812-B26F2645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Semantic Scholar Page</a:t>
            </a:r>
            <a:br>
              <a:rPr lang="en-US" sz="1200" dirty="0"/>
            </a:br>
            <a:r>
              <a:rPr lang="en-US" sz="1200" dirty="0">
                <a:hlinkClick r:id="rId2"/>
              </a:rPr>
              <a:t>https://www.semanticscholar.org/paper/On-the-Dangers-of-Stochastic-Parrots%3A-Can-Language-Bender-Gebru/6d9727f1f058614cada3fe296eeebd8ec4fc512a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>
                <a:hlinkClick r:id="rId3"/>
              </a:rPr>
              <a:t>https://github.com/kwchurch/JSALT_Better_Together/blob/main/src/fetch_from_semantic_scholar_api.py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i="0" u="sng" strike="noStrike" dirty="0">
                <a:solidFill>
                  <a:srgbClr val="1155CC"/>
                </a:solidFill>
                <a:effectLst/>
                <a:hlinkClick r:id="rId4"/>
              </a:rPr>
              <a:t>https://www.semanticscholar.org/product/api</a:t>
            </a:r>
            <a:r>
              <a:rPr lang="en-US" sz="1200" i="0" u="none" strike="noStrike" dirty="0">
                <a:solidFill>
                  <a:srgbClr val="000000"/>
                </a:solidFill>
                <a:effectLst/>
              </a:rPr>
              <a:t> </a:t>
            </a:r>
            <a:endParaRPr lang="en-US" sz="1200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F08091-C715-42A6-B096-2822D230E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3376" y="1458736"/>
            <a:ext cx="9441177" cy="43645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02FE8-5A85-111F-4407-8DE4D9BE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5" y="5990898"/>
            <a:ext cx="12104756" cy="807764"/>
          </a:xfrm>
          <a:prstGeom prst="rect">
            <a:avLst/>
          </a:prstGeom>
        </p:spPr>
      </p:pic>
      <p:pic>
        <p:nvPicPr>
          <p:cNvPr id="2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14DDA6-5CFC-D3DF-FFCE-342ACDACB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659" y="59338"/>
            <a:ext cx="6111946" cy="55204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934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16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D41B0-751F-D3FD-A5EE-B879D50D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of Fields of Study</a:t>
            </a:r>
            <a:br>
              <a:rPr lang="en-US" dirty="0"/>
            </a:br>
            <a:r>
              <a:rPr lang="en-US" sz="4000" dirty="0"/>
              <a:t>Weak on Law, Journalism, etc.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1B52EC1-C152-965D-570D-4B9597CE2E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8153" y="1587358"/>
          <a:ext cx="8727900" cy="5046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1975">
                  <a:extLst>
                    <a:ext uri="{9D8B030D-6E8A-4147-A177-3AD203B41FA5}">
                      <a16:colId xmlns:a16="http://schemas.microsoft.com/office/drawing/2014/main" val="159017620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1449604028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3843591828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1606349203"/>
                    </a:ext>
                  </a:extLst>
                </a:gridCol>
              </a:tblGrid>
              <a:tr h="5957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90909"/>
                          </a:solidFill>
                          <a:effectLst/>
                          <a:latin typeface="Menlo" panose="020B0609030804020204" pitchFamily="49" charset="0"/>
                        </a:rPr>
                        <a:t>Papers (millions)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of Study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90909"/>
                          </a:solidFill>
                          <a:effectLst/>
                          <a:latin typeface="Menlo" panose="020B0609030804020204" pitchFamily="49" charset="0"/>
                        </a:rPr>
                        <a:t>Papers (millions)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of Study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7010494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45.2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Medicine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Business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6011180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Chemistry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3.4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Sociology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0255681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Computer_Science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Geography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228990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Biology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Economics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7727107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10.0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Materials_Science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Environmental_Science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864165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8.2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Engineering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2.6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8456408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6.8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Physics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2.1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History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065063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Psychology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1.8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8266701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5.3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Mathematics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Philosophy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2013822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4.0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Political_Science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9521214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56FB506-2A93-826C-B5D6-BB2493DF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761" y="210620"/>
            <a:ext cx="3241735" cy="643675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68A4A-D88D-876E-55D4-C8EABDC62E72}"/>
              </a:ext>
            </a:extLst>
          </p:cNvPr>
          <p:cNvSpPr/>
          <p:nvPr/>
        </p:nvSpPr>
        <p:spPr>
          <a:xfrm>
            <a:off x="8676527" y="3190126"/>
            <a:ext cx="3397320" cy="34439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670D-76DA-E460-931B-B6827E14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8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C421-FCFD-F3E0-91C4-CB1ED9054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727450" cy="868363"/>
          </a:xfrm>
        </p:spPr>
        <p:txBody>
          <a:bodyPr>
            <a:noAutofit/>
          </a:bodyPr>
          <a:lstStyle/>
          <a:p>
            <a:r>
              <a:rPr lang="en-US" sz="2400" dirty="0"/>
              <a:t>Scale: Smaller than Web </a:t>
            </a:r>
            <a:br>
              <a:rPr lang="en-US" sz="2000" dirty="0"/>
            </a:br>
            <a:r>
              <a:rPr lang="en-US" sz="2000" dirty="0"/>
              <a:t>(but challenging for academia)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433BE-08C0-C845-B432-6293F102BFE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72521275"/>
              </p:ext>
            </p:extLst>
          </p:nvPr>
        </p:nvGraphicFramePr>
        <p:xfrm>
          <a:off x="75570" y="868363"/>
          <a:ext cx="5138121" cy="5913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733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2520765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931623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908594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0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551.71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6548207"/>
                  </a:ext>
                </a:extLst>
              </a:tr>
            </a:tbl>
          </a:graphicData>
        </a:graphic>
      </p:graphicFrame>
      <p:pic>
        <p:nvPicPr>
          <p:cNvPr id="8" name="Picture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20CC243-0E4A-337E-D31E-314518F9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91" y="129630"/>
            <a:ext cx="6669521" cy="63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79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7F80-880B-2747-722A-A237ECBF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4CAEB-6F4A-2CE2-2380-D040D3E4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&amp; Growth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Corrupted Values</a:t>
            </a:r>
          </a:p>
        </p:txBody>
      </p:sp>
    </p:spTree>
    <p:extLst>
      <p:ext uri="{BB962C8B-B14F-4D97-AF65-F5344CB8AC3E}">
        <p14:creationId xmlns:p14="http://schemas.microsoft.com/office/powerpoint/2010/main" val="419480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9EE-EFA3-A159-3F40-BEFD4F47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Readings: Before May 14</a:t>
            </a:r>
            <a:br>
              <a:rPr lang="en-US" sz="2800" dirty="0"/>
            </a:br>
            <a:r>
              <a:rPr lang="en-US" sz="2000" dirty="0">
                <a:hlinkClick r:id="rId2"/>
              </a:rPr>
              <a:t>https://github.com/kwchurch/JSALT_Better_Together/tree/main/examples/near/reading_list</a:t>
            </a:r>
            <a:r>
              <a:rPr lang="en-US" sz="2000" dirty="0"/>
              <a:t> </a:t>
            </a:r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08580-A0BC-AEA0-508A-881BCBA92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https://huggingface.co/allenai/specter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https://github.com/allenai/scirepeval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https://www.ijcai.org/proceedings/2019/0594.pdf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  (Prone Paper)</a:t>
            </a:r>
          </a:p>
          <a:p>
            <a:pPr>
              <a:spcBef>
                <a:spcPts val="0"/>
              </a:spcBef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https://arxiv.org/pdf/2103.09430.pdf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(OGB-LSC Paper; KDD Cup)</a:t>
            </a:r>
          </a:p>
          <a:p>
            <a:pPr>
              <a:spcBef>
                <a:spcPts val="0"/>
              </a:spcBef>
            </a:pP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https://arxiv.org/pdf/1709.07604.pdf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(Survey)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20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7644-9895-5296-D9FF-5C7FD2DB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Challenge: Big &amp; Growing (Quickly)</a:t>
            </a:r>
          </a:p>
        </p:txBody>
      </p:sp>
      <p:pic>
        <p:nvPicPr>
          <p:cNvPr id="5" name="Content Placeholder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16AB015-3341-FF53-654A-F1B659447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695"/>
          <a:stretch/>
        </p:blipFill>
        <p:spPr>
          <a:xfrm>
            <a:off x="270633" y="1568686"/>
            <a:ext cx="11397414" cy="5058826"/>
          </a:xfrm>
        </p:spPr>
      </p:pic>
    </p:spTree>
    <p:extLst>
      <p:ext uri="{BB962C8B-B14F-4D97-AF65-F5344CB8AC3E}">
        <p14:creationId xmlns:p14="http://schemas.microsoft.com/office/powerpoint/2010/main" val="4074158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 descr="Diagram, venn diagram&#10;&#10;Description automatically generated">
            <a:extLst>
              <a:ext uri="{FF2B5EF4-FFF2-40B4-BE49-F238E27FC236}">
                <a16:creationId xmlns:a16="http://schemas.microsoft.com/office/drawing/2014/main" id="{A379E60F-AADB-BEF2-32B9-6EA574969F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959" t="13828" r="18273" b="8409"/>
          <a:stretch/>
        </p:blipFill>
        <p:spPr>
          <a:xfrm>
            <a:off x="5892343" y="1788782"/>
            <a:ext cx="5182967" cy="439568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Missing Values: Many paper ids have abstracts or citations (</a:t>
            </a:r>
            <a:r>
              <a:rPr lang="en-US" b="1" i="1" u="sng" dirty="0"/>
              <a:t>but not both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5CBD04-51D6-64F8-8368-20557F118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1" y="1697967"/>
            <a:ext cx="6590423" cy="4351338"/>
          </a:xfrm>
        </p:spPr>
        <p:txBody>
          <a:bodyPr>
            <a:normAutofit/>
          </a:bodyPr>
          <a:lstStyle/>
          <a:p>
            <a:r>
              <a:rPr lang="en-US" dirty="0"/>
              <a:t>There are more papers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with citations (but not abstracts) [45.8M]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than vice versa [33.7M]</a:t>
            </a:r>
          </a:p>
          <a:p>
            <a:r>
              <a:rPr lang="en-US" dirty="0"/>
              <a:t>Example: highly cited book</a:t>
            </a:r>
          </a:p>
          <a:p>
            <a:pPr lvl="1"/>
            <a:r>
              <a:rPr lang="en-US" dirty="0"/>
              <a:t>Books do not have abstracts</a:t>
            </a:r>
          </a:p>
          <a:p>
            <a:pPr lvl="1"/>
            <a:r>
              <a:rPr lang="en-US" dirty="0"/>
              <a:t>(Most books are behind paywalls)</a:t>
            </a:r>
          </a:p>
          <a:p>
            <a:r>
              <a:rPr lang="en-US" dirty="0"/>
              <a:t>Better together opportunity</a:t>
            </a:r>
          </a:p>
          <a:p>
            <a:pPr lvl="1"/>
            <a:r>
              <a:rPr lang="en-US" dirty="0"/>
              <a:t>Text + Context (Citations)</a:t>
            </a:r>
          </a:p>
          <a:p>
            <a:pPr lvl="2"/>
            <a:r>
              <a:rPr lang="en-US" dirty="0"/>
              <a:t>Take advantage of what we have</a:t>
            </a:r>
          </a:p>
          <a:p>
            <a:pPr lvl="2"/>
            <a:r>
              <a:rPr lang="en-US" dirty="0"/>
              <a:t>Robust to missing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575C5-F495-13DA-3F5B-90EA491DDFB0}"/>
              </a:ext>
            </a:extLst>
          </p:cNvPr>
          <p:cNvSpPr txBox="1"/>
          <p:nvPr/>
        </p:nvSpPr>
        <p:spPr>
          <a:xfrm>
            <a:off x="6678855" y="400813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4B26B-BCEA-846D-F656-FA627D8E959A}"/>
              </a:ext>
            </a:extLst>
          </p:cNvPr>
          <p:cNvSpPr txBox="1"/>
          <p:nvPr/>
        </p:nvSpPr>
        <p:spPr>
          <a:xfrm>
            <a:off x="8422402" y="40108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EFCBB-9291-8F69-C8AF-6C721A20E5EE}"/>
              </a:ext>
            </a:extLst>
          </p:cNvPr>
          <p:cNvSpPr txBox="1"/>
          <p:nvPr/>
        </p:nvSpPr>
        <p:spPr>
          <a:xfrm>
            <a:off x="10216308" y="398662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FC08D-0927-0A56-61EE-AB145B9EA846}"/>
              </a:ext>
            </a:extLst>
          </p:cNvPr>
          <p:cNvSpPr txBox="1"/>
          <p:nvPr/>
        </p:nvSpPr>
        <p:spPr>
          <a:xfrm>
            <a:off x="7529135" y="6184462"/>
            <a:ext cx="289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+63.6M Papers with neither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B55756C1-A000-9B13-808D-90D9D479757C}"/>
              </a:ext>
            </a:extLst>
          </p:cNvPr>
          <p:cNvSpPr/>
          <p:nvPr/>
        </p:nvSpPr>
        <p:spPr>
          <a:xfrm>
            <a:off x="10459805" y="5550944"/>
            <a:ext cx="1642109" cy="633518"/>
          </a:xfrm>
          <a:prstGeom prst="wedgeRectCallout">
            <a:avLst>
              <a:gd name="adj1" fmla="val -66519"/>
              <a:gd name="adj2" fmla="val 11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Mentioned in Citation Graph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4973762-06BF-6E19-E34B-A749C6BD7038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-75474"/>
              <a:gd name="adj2" fmla="val 10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9A8C1D86-16F2-6F53-7BA3-315C0E430B08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3978"/>
              <a:gd name="adj2" fmla="val 969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B6F8AA8D-6EB7-5382-9120-8B6E125F02D9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72745"/>
              <a:gd name="adj2" fmla="val 107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7DFF3-408B-C273-C1DA-0D3799C8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3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E0FC31A1-5AA4-6E88-4703-F41ED8E690B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81243" y="1825625"/>
          <a:ext cx="5126826" cy="38894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1094">
                  <a:extLst>
                    <a:ext uri="{9D8B030D-6E8A-4147-A177-3AD203B41FA5}">
                      <a16:colId xmlns:a16="http://schemas.microsoft.com/office/drawing/2014/main" val="3938453072"/>
                    </a:ext>
                  </a:extLst>
                </a:gridCol>
                <a:gridCol w="2625732">
                  <a:extLst>
                    <a:ext uri="{9D8B030D-6E8A-4147-A177-3AD203B41FA5}">
                      <a16:colId xmlns:a16="http://schemas.microsoft.com/office/drawing/2014/main" val="1689976429"/>
                    </a:ext>
                  </a:extLst>
                </a:gridCol>
              </a:tblGrid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sng" strike="noStrike" dirty="0">
                          <a:effectLst/>
                          <a:latin typeface="+mn-lt"/>
                        </a:rPr>
                        <a:t>N </a:t>
                      </a:r>
                    </a:p>
                    <a:p>
                      <a:pPr algn="ctr" fontAlgn="b"/>
                      <a:r>
                        <a:rPr lang="en-US" sz="2000" b="1" u="sng" strike="noStrike" dirty="0">
                          <a:effectLst/>
                          <a:latin typeface="+mn-lt"/>
                        </a:rPr>
                        <a:t>(millions of paper ids)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Case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3389409018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207.8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In Semantic Scholar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4163253710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144.0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abstracts, citations and/or references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1825392657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110.5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citations and/or references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1963030280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98.4 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With abstracts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336729135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25.9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full text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284749179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of the Literature on Academic Search is Based on Titles and Abstracts (</a:t>
            </a:r>
            <a:r>
              <a:rPr lang="en-US" b="1" i="1" dirty="0"/>
              <a:t>and little else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5CBD04-51D6-64F8-8368-20557F1188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4298" y="1825625"/>
                <a:ext cx="632694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Cranfield (</a:t>
                </a:r>
                <a:r>
                  <a:rPr lang="en-US" dirty="0" err="1"/>
                  <a:t>Cleverdon</a:t>
                </a:r>
                <a:r>
                  <a:rPr lang="en-US" dirty="0"/>
                  <a:t>, 1967) </a:t>
                </a:r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Features (of documents &amp; queries)</a:t>
                </a:r>
              </a:p>
              <a:p>
                <a:pPr lvl="1"/>
                <a:r>
                  <a:rPr lang="en-US" dirty="0"/>
                  <a:t>Full text (for relatively few cases: 26M)</a:t>
                </a:r>
              </a:p>
              <a:p>
                <a:pPr lvl="1"/>
                <a:r>
                  <a:rPr lang="en-US" dirty="0"/>
                  <a:t>Abstracts (for more cases: 98M)</a:t>
                </a:r>
              </a:p>
              <a:p>
                <a:pPr lvl="1"/>
                <a:r>
                  <a:rPr lang="en-US" b="1" i="1" dirty="0"/>
                  <a:t>Citation Graph</a:t>
                </a:r>
                <a:r>
                  <a:rPr lang="en-US" dirty="0"/>
                  <a:t> (for </a:t>
                </a:r>
                <a:r>
                  <a:rPr lang="en-US" b="1" i="1" u="sng" dirty="0"/>
                  <a:t>even</a:t>
                </a:r>
                <a:r>
                  <a:rPr lang="en-US" dirty="0"/>
                  <a:t> more cases: 144M)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5CBD04-51D6-64F8-8368-20557F118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4298" y="1825625"/>
                <a:ext cx="6326945" cy="4351338"/>
              </a:xfrm>
              <a:blipFill>
                <a:blip r:embed="rId2"/>
                <a:stretch>
                  <a:fillRect l="-1603" t="-2326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841CB-5C73-9610-7867-9B98C7CA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FA3B-2690-470F-B26E-81480C6F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D9A7-4DBC-6876-7AE6-B55DF3855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Bulk Downloads</a:t>
            </a:r>
            <a:endParaRPr lang="en-US" dirty="0"/>
          </a:p>
          <a:p>
            <a:r>
              <a:rPr lang="en-US" dirty="0"/>
              <a:t>Schema</a:t>
            </a:r>
          </a:p>
          <a:p>
            <a:pPr lvl="1"/>
            <a:r>
              <a:rPr lang="en-US" dirty="0"/>
              <a:t>papers: </a:t>
            </a:r>
            <a:r>
              <a:rPr lang="en-US" dirty="0" err="1"/>
              <a:t>externalIds</a:t>
            </a:r>
            <a:r>
              <a:rPr lang="en-US" dirty="0"/>
              <a:t>, titles, authors, citations, references…</a:t>
            </a:r>
          </a:p>
          <a:p>
            <a:pPr lvl="1"/>
            <a:r>
              <a:rPr lang="en-US" dirty="0"/>
              <a:t>authors: names, </a:t>
            </a:r>
            <a:r>
              <a:rPr lang="en-US" dirty="0" err="1"/>
              <a:t>externalIds</a:t>
            </a:r>
            <a:r>
              <a:rPr lang="en-US" dirty="0"/>
              <a:t>, </a:t>
            </a:r>
            <a:r>
              <a:rPr lang="en-US" dirty="0" err="1"/>
              <a:t>papercount</a:t>
            </a:r>
            <a:r>
              <a:rPr lang="en-US" dirty="0"/>
              <a:t>, </a:t>
            </a:r>
            <a:r>
              <a:rPr lang="en-US" dirty="0" err="1"/>
              <a:t>hindex</a:t>
            </a:r>
            <a:r>
              <a:rPr lang="en-US" dirty="0"/>
              <a:t>, </a:t>
            </a:r>
            <a:r>
              <a:rPr lang="en-US" dirty="0" err="1"/>
              <a:t>citationcount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embeddings: vector</a:t>
            </a:r>
          </a:p>
          <a:p>
            <a:pPr lvl="1"/>
            <a:r>
              <a:rPr lang="en-US" dirty="0"/>
              <a:t>abstracts: </a:t>
            </a:r>
            <a:r>
              <a:rPr lang="en-US" dirty="0" err="1"/>
              <a:t>externalIds</a:t>
            </a:r>
            <a:r>
              <a:rPr lang="en-US" dirty="0"/>
              <a:t>, abstract…</a:t>
            </a:r>
          </a:p>
          <a:p>
            <a:pPr lvl="1"/>
            <a:r>
              <a:rPr lang="en-US" dirty="0" err="1"/>
              <a:t>tldr</a:t>
            </a:r>
            <a:r>
              <a:rPr lang="en-US" dirty="0"/>
              <a:t> (too long; didn’t read): text</a:t>
            </a:r>
          </a:p>
          <a:p>
            <a:r>
              <a:rPr lang="en-US" dirty="0"/>
              <a:t>Size &amp; Growth</a:t>
            </a:r>
          </a:p>
          <a:p>
            <a:r>
              <a:rPr lang="en-US" dirty="0"/>
              <a:t>Quality: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Corrupted Values</a:t>
            </a:r>
          </a:p>
        </p:txBody>
      </p:sp>
    </p:spTree>
    <p:extLst>
      <p:ext uri="{BB962C8B-B14F-4D97-AF65-F5344CB8AC3E}">
        <p14:creationId xmlns:p14="http://schemas.microsoft.com/office/powerpoint/2010/main" val="478400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6A410-578C-EA2A-FF84-C0C76116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75C245-08C5-5A67-3A87-735DE413D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3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E450-56F4-5CB2-819B-4A94D0DB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1C32-0D2C-FE20-7769-4010BEC4FE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Data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Use Cases</a:t>
            </a:r>
          </a:p>
          <a:p>
            <a:r>
              <a:rPr lang="en-US" dirty="0"/>
              <a:t>What’s Where (GitHub; Globus)</a:t>
            </a:r>
          </a:p>
          <a:p>
            <a:r>
              <a:rPr lang="en-US" dirty="0"/>
              <a:t>Tutorial Background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36D30-7DD2-9443-F508-463AFD9433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5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48E8-7451-AF18-142A-C118A731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883A6-39B3-1988-8E3A-6F02334DA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Recommender Systems: what should I read?  Cite?</a:t>
            </a:r>
          </a:p>
          <a:p>
            <a:pPr lvl="1"/>
            <a:r>
              <a:rPr lang="en-US" dirty="0"/>
              <a:t>Input: query (text and/or documents)</a:t>
            </a:r>
          </a:p>
          <a:p>
            <a:pPr lvl="1"/>
            <a:r>
              <a:rPr lang="en-US" dirty="0"/>
              <a:t>Output: documents</a:t>
            </a:r>
          </a:p>
          <a:p>
            <a:pPr lvl="1"/>
            <a:r>
              <a:rPr lang="en-US" dirty="0"/>
              <a:t>Opportunity: many systems focus too much on relevance</a:t>
            </a:r>
          </a:p>
          <a:p>
            <a:pPr lvl="2"/>
            <a:r>
              <a:rPr lang="en-US" dirty="0"/>
              <a:t>Don’t want papers that are buzz word compliant, but not credible</a:t>
            </a:r>
          </a:p>
          <a:p>
            <a:pPr lvl="2"/>
            <a:r>
              <a:rPr lang="en-US" dirty="0"/>
              <a:t>Most papers aren’t cited (and aren’t worth reading or citing)</a:t>
            </a:r>
          </a:p>
          <a:p>
            <a:r>
              <a:rPr lang="en-US" dirty="0"/>
              <a:t>Routing submissions to reviewers</a:t>
            </a:r>
          </a:p>
          <a:p>
            <a:pPr lvl="1"/>
            <a:r>
              <a:rPr lang="en-US" dirty="0"/>
              <a:t>Features: text, abstracts, </a:t>
            </a:r>
            <a:r>
              <a:rPr lang="en-US" b="1" i="1" u="sng" dirty="0"/>
              <a:t>links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Opportunity: many systems (</a:t>
            </a:r>
            <a:r>
              <a:rPr lang="en-US" dirty="0" err="1"/>
              <a:t>openreview</a:t>
            </a:r>
            <a:r>
              <a:rPr lang="en-US" dirty="0"/>
              <a:t>, </a:t>
            </a:r>
            <a:r>
              <a:rPr lang="en-US" dirty="0" err="1"/>
              <a:t>softconf</a:t>
            </a:r>
            <a:r>
              <a:rPr lang="en-US" dirty="0"/>
              <a:t>, CMT, etc.)</a:t>
            </a:r>
          </a:p>
          <a:p>
            <a:pPr lvl="2"/>
            <a:r>
              <a:rPr lang="en-US" dirty="0"/>
              <a:t>Few successes: iffy software is worse than what we used to do by hand</a:t>
            </a:r>
          </a:p>
          <a:p>
            <a:pPr lvl="2"/>
            <a:r>
              <a:rPr lang="en-US" dirty="0"/>
              <a:t>Bad for society</a:t>
            </a:r>
          </a:p>
          <a:p>
            <a:r>
              <a:rPr lang="en-US" dirty="0"/>
              <a:t>Summarization</a:t>
            </a:r>
          </a:p>
          <a:p>
            <a:pPr lvl="1"/>
            <a:r>
              <a:rPr lang="en-US" dirty="0"/>
              <a:t>Most summarization systems process each document, one by one</a:t>
            </a:r>
          </a:p>
          <a:p>
            <a:pPr lvl="1"/>
            <a:r>
              <a:rPr lang="en-US" dirty="0"/>
              <a:t>Can we compare and contrast a pair of documents?</a:t>
            </a:r>
          </a:p>
          <a:p>
            <a:pPr lvl="1"/>
            <a:r>
              <a:rPr lang="en-US" dirty="0"/>
              <a:t>What if we had a large collection of documents?</a:t>
            </a:r>
          </a:p>
          <a:p>
            <a:pPr lvl="2"/>
            <a:r>
              <a:rPr lang="en-US" dirty="0"/>
              <a:t>Cluster collection (with 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Compare within and across clusters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3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422E-3CD2-773B-6392-40EF7F8F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A5D5-582C-2EE7-7D66-08A636F68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query: a document</a:t>
            </a:r>
          </a:p>
          <a:p>
            <a:r>
              <a:rPr lang="en-US" dirty="0"/>
              <a:t>Output: similar documents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sz="1200" dirty="0">
                <a:hlinkClick r:id="rId2"/>
              </a:rPr>
              <a:t>https://github.com/kwchurch/JSALT_Better_Together/blob/main/examples/similar_documents/reading_list/DeepWalk.md</a:t>
            </a:r>
            <a:r>
              <a:rPr lang="en-US" sz="1200" dirty="0"/>
              <a:t> </a:t>
            </a:r>
          </a:p>
          <a:p>
            <a:pPr lvl="1"/>
            <a:r>
              <a:rPr lang="en-US" sz="1200" dirty="0">
                <a:hlinkClick r:id="rId3"/>
              </a:rPr>
              <a:t>https://github.com/kwchurch/JSALT_Better_Together/blob/main/examples/similar_documents/authors/details/Emily-M.-Bender/both/232040593.md</a:t>
            </a:r>
            <a:endParaRPr lang="en-US" sz="12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you want to create some tables like above: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https://github.com/kwchurch/JSALT_Better_Together/blob/main/doc/find_similar_docs.md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lvl="1">
              <a:spcBef>
                <a:spcPts val="10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Warning: requires access to large files, C code, etc.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60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190B-7082-A5D8-4AFD-283805D6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Today’s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84A1A-E423-71AE-D04A-D7F35D827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Teamwork: Meet ‘n Greet</a:t>
            </a:r>
          </a:p>
          <a:p>
            <a:r>
              <a:rPr lang="en-US" dirty="0"/>
              <a:t>Action Item: Scope Project</a:t>
            </a:r>
          </a:p>
          <a:p>
            <a:pPr lvl="1"/>
            <a:r>
              <a:rPr lang="en-US" dirty="0"/>
              <a:t>What are we going to do?</a:t>
            </a:r>
          </a:p>
          <a:p>
            <a:pPr lvl="2"/>
            <a:r>
              <a:rPr lang="en-US" dirty="0"/>
              <a:t>Before France</a:t>
            </a:r>
          </a:p>
          <a:p>
            <a:pPr lvl="2"/>
            <a:r>
              <a:rPr lang="en-US" dirty="0"/>
              <a:t>During France</a:t>
            </a:r>
          </a:p>
          <a:p>
            <a:pPr lvl="2"/>
            <a:r>
              <a:rPr lang="en-US" dirty="0"/>
              <a:t>After France</a:t>
            </a:r>
          </a:p>
          <a:p>
            <a:r>
              <a:rPr lang="en-US" dirty="0"/>
              <a:t>Get up to speed: Tutorials, Reading Groups, etc.</a:t>
            </a:r>
          </a:p>
        </p:txBody>
      </p:sp>
    </p:spTree>
    <p:extLst>
      <p:ext uri="{BB962C8B-B14F-4D97-AF65-F5344CB8AC3E}">
        <p14:creationId xmlns:p14="http://schemas.microsoft.com/office/powerpoint/2010/main" val="2700483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F481EA-14F7-A55F-EDC1-8C6D82B2B9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F481EA-14F7-A55F-EDC1-8C6D82B2B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6BC7E3-97F3-BF25-F159-92D49F271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Embedding,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,: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Task: 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Suggestion: Dictionary Attack </a:t>
                </a:r>
              </a:p>
              <a:p>
                <a:pPr lvl="1"/>
                <a:r>
                  <a:rPr lang="en-US" dirty="0"/>
                  <a:t>Given almost any input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We should be able find a document,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 our collection,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find this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with ANN (approx. nearest neighbors)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6BC7E3-97F3-BF25-F159-92D49F27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762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diagram, map, line&#10;&#10;Description automatically generated">
            <a:extLst>
              <a:ext uri="{FF2B5EF4-FFF2-40B4-BE49-F238E27FC236}">
                <a16:creationId xmlns:a16="http://schemas.microsoft.com/office/drawing/2014/main" id="{B5583A8F-1D5E-B599-9078-EE3B5286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297" y="3603727"/>
            <a:ext cx="3701130" cy="3178794"/>
          </a:xfrm>
          <a:prstGeom prst="rect">
            <a:avLst/>
          </a:prstGeom>
        </p:spPr>
      </p:pic>
      <p:pic>
        <p:nvPicPr>
          <p:cNvPr id="9" name="Picture 8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25E4CE3-7C40-AF02-F3C6-46B85FFE7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741" y="203894"/>
            <a:ext cx="2889218" cy="2012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0488C5-482D-F1B3-22BF-F9BDA388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400" y="48865"/>
            <a:ext cx="3390900" cy="1325563"/>
          </a:xfrm>
        </p:spPr>
        <p:txBody>
          <a:bodyPr/>
          <a:lstStyle/>
          <a:p>
            <a:r>
              <a:rPr lang="en-US" dirty="0"/>
              <a:t>Some Projects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1928C-4A93-A676-7215-57FD55B70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989" y="1312863"/>
            <a:ext cx="5435600" cy="54155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Resources:</a:t>
            </a:r>
          </a:p>
          <a:p>
            <a:pPr lvl="1"/>
            <a:r>
              <a:rPr lang="en-US" dirty="0"/>
              <a:t>More embeddings on Globus</a:t>
            </a:r>
          </a:p>
          <a:p>
            <a:pPr lvl="2"/>
            <a:r>
              <a:rPr lang="en-US" dirty="0" err="1"/>
              <a:t>ProNE</a:t>
            </a:r>
            <a:r>
              <a:rPr lang="en-US" dirty="0"/>
              <a:t>, Citing Sentences</a:t>
            </a:r>
          </a:p>
          <a:p>
            <a:pPr lvl="1"/>
            <a:r>
              <a:rPr lang="en-US" dirty="0"/>
              <a:t>More models on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Code posted on GitHub</a:t>
            </a:r>
          </a:p>
          <a:p>
            <a:pPr lvl="1"/>
            <a:r>
              <a:rPr lang="en-US" dirty="0"/>
              <a:t>Bibliometrics</a:t>
            </a:r>
          </a:p>
          <a:p>
            <a:r>
              <a:rPr lang="en-US" dirty="0"/>
              <a:t>Applications of Embeddings</a:t>
            </a:r>
          </a:p>
          <a:p>
            <a:pPr lvl="1"/>
            <a:r>
              <a:rPr lang="en-US" dirty="0"/>
              <a:t>Inputs: text and/or links</a:t>
            </a:r>
          </a:p>
          <a:p>
            <a:pPr lvl="2"/>
            <a:r>
              <a:rPr lang="en-US" dirty="0"/>
              <a:t>Rank Retrieval / Recommendation</a:t>
            </a:r>
          </a:p>
          <a:p>
            <a:pPr lvl="2"/>
            <a:r>
              <a:rPr lang="en-US" dirty="0"/>
              <a:t>Assigning papers to reviewers</a:t>
            </a:r>
          </a:p>
          <a:p>
            <a:pPr lvl="2"/>
            <a:r>
              <a:rPr lang="en-US" dirty="0"/>
              <a:t>Summarization</a:t>
            </a:r>
          </a:p>
          <a:p>
            <a:pPr lvl="3"/>
            <a:r>
              <a:rPr lang="en-US" dirty="0"/>
              <a:t>Compare &amp; Contrast Docs/Clusters</a:t>
            </a:r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Benchmarks: pros &amp; cons</a:t>
            </a:r>
          </a:p>
          <a:p>
            <a:pPr lvl="1"/>
            <a:r>
              <a:rPr lang="en-US" dirty="0"/>
              <a:t>Evaluate text and/or link inputs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F3FE3A-3819-30AF-C1DD-F3B4435CC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8850" y="1396306"/>
            <a:ext cx="5181600" cy="47660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Systems</a:t>
            </a:r>
          </a:p>
          <a:p>
            <a:pPr lvl="1"/>
            <a:r>
              <a:rPr lang="en-US" dirty="0"/>
              <a:t>Support incremental updates</a:t>
            </a:r>
          </a:p>
          <a:p>
            <a:pPr lvl="1"/>
            <a:r>
              <a:rPr lang="en-US" dirty="0"/>
              <a:t>Support larger graphs</a:t>
            </a:r>
          </a:p>
          <a:p>
            <a:r>
              <a:rPr lang="en-US" dirty="0"/>
              <a:t>Establish better together</a:t>
            </a:r>
          </a:p>
          <a:p>
            <a:pPr lvl="1"/>
            <a:r>
              <a:rPr lang="en-US" dirty="0"/>
              <a:t>text + links &gt;&gt; either by itself</a:t>
            </a:r>
          </a:p>
          <a:p>
            <a:r>
              <a:rPr lang="en-US" dirty="0"/>
              <a:t>Computing </a:t>
            </a:r>
            <a:r>
              <a:rPr lang="en-US" dirty="0" err="1"/>
              <a:t>evironments</a:t>
            </a:r>
            <a:endParaRPr lang="en-US" dirty="0"/>
          </a:p>
          <a:p>
            <a:pPr lvl="1"/>
            <a:r>
              <a:rPr lang="en-US" dirty="0"/>
              <a:t>GPUs with GBs of RAM</a:t>
            </a:r>
          </a:p>
          <a:p>
            <a:pPr lvl="1"/>
            <a:r>
              <a:rPr lang="en-US" dirty="0"/>
              <a:t>CPUs with TBs of RAM</a:t>
            </a:r>
          </a:p>
          <a:p>
            <a:r>
              <a:rPr lang="en-US" dirty="0"/>
              <a:t>Unified Theory: </a:t>
            </a:r>
          </a:p>
          <a:p>
            <a:pPr lvl="1"/>
            <a:r>
              <a:rPr lang="en-US" dirty="0"/>
              <a:t>Deep Nets</a:t>
            </a:r>
          </a:p>
          <a:p>
            <a:pPr lvl="1"/>
            <a:r>
              <a:rPr lang="en-US" dirty="0"/>
              <a:t>Linear Algebra</a:t>
            </a:r>
          </a:p>
        </p:txBody>
      </p:sp>
    </p:spTree>
    <p:extLst>
      <p:ext uri="{BB962C8B-B14F-4D97-AF65-F5344CB8AC3E}">
        <p14:creationId xmlns:p14="http://schemas.microsoft.com/office/powerpoint/2010/main" val="110419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F65D-8F1E-C86C-DB23-3E2C27F3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A7E649-7861-50AC-A44A-C769BECB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Growth over time</a:t>
            </a:r>
          </a:p>
          <a:p>
            <a:pPr lvl="1"/>
            <a:r>
              <a:rPr lang="en-US" dirty="0"/>
              <a:t>Predict citations for a paper as a function of time</a:t>
            </a:r>
          </a:p>
          <a:p>
            <a:pPr lvl="1"/>
            <a:r>
              <a:rPr lang="en-US" dirty="0"/>
              <a:t>Predict h-index for an author as a function of time</a:t>
            </a:r>
          </a:p>
          <a:p>
            <a:pPr lvl="1"/>
            <a:r>
              <a:rPr lang="en-US" dirty="0"/>
              <a:t>Predict embeddings as a function of time</a:t>
            </a:r>
          </a:p>
          <a:p>
            <a:pPr lvl="1"/>
            <a:r>
              <a:rPr lang="en-US" dirty="0"/>
              <a:t>Citations and inflation?  </a:t>
            </a:r>
          </a:p>
          <a:p>
            <a:pPr lvl="2"/>
            <a:r>
              <a:rPr lang="en-US" dirty="0"/>
              <a:t>Do authors these days have more citations than a decade ago?</a:t>
            </a:r>
          </a:p>
          <a:p>
            <a:r>
              <a:rPr lang="en-US" dirty="0"/>
              <a:t>Too much of a good thing???</a:t>
            </a:r>
          </a:p>
          <a:p>
            <a:pPr lvl="1"/>
            <a:r>
              <a:rPr lang="en-US" dirty="0"/>
              <a:t>Find authors that publish too much</a:t>
            </a:r>
          </a:p>
          <a:p>
            <a:pPr lvl="2"/>
            <a:r>
              <a:rPr lang="en-US" dirty="0"/>
              <a:t>Why?  Cheating?  Iffy data?</a:t>
            </a:r>
          </a:p>
          <a:p>
            <a:pPr lvl="1"/>
            <a:r>
              <a:rPr lang="en-US" dirty="0"/>
              <a:t>Find abstracts that are too similar</a:t>
            </a:r>
          </a:p>
          <a:p>
            <a:pPr lvl="2"/>
            <a:r>
              <a:rPr lang="en-US" dirty="0"/>
              <a:t>Why?  JSTOR bug?  Confusions between authors and editors?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2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EC12-C411-AA11-2DE6-CFD860C8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Bites / Differentiators /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894D-F2F5-8D3B-5047-CA0900B5A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 &amp; Outputs: Text + Links</a:t>
            </a:r>
          </a:p>
          <a:p>
            <a:pPr lvl="1"/>
            <a:r>
              <a:rPr lang="en-US" dirty="0"/>
              <a:t>Too many systems focus on text</a:t>
            </a:r>
          </a:p>
          <a:p>
            <a:pPr lvl="1"/>
            <a:r>
              <a:rPr lang="en-US" dirty="0"/>
              <a:t>Links: big deal for web search</a:t>
            </a:r>
          </a:p>
          <a:p>
            <a:r>
              <a:rPr lang="en-US" dirty="0"/>
              <a:t>Multiple Representations</a:t>
            </a:r>
          </a:p>
          <a:p>
            <a:pPr lvl="1"/>
            <a:r>
              <a:rPr lang="en-US" dirty="0"/>
              <a:t>Missing/Corrupted Values</a:t>
            </a:r>
          </a:p>
          <a:p>
            <a:pPr lvl="1"/>
            <a:r>
              <a:rPr lang="en-US" dirty="0"/>
              <a:t>Error Detection/Correction</a:t>
            </a:r>
          </a:p>
          <a:p>
            <a:r>
              <a:rPr lang="en-US" dirty="0"/>
              <a:t>Scale: Blessing &amp; Curse</a:t>
            </a:r>
          </a:p>
          <a:p>
            <a:pPr lvl="1"/>
            <a:r>
              <a:rPr lang="en-US" dirty="0"/>
              <a:t>Blessing: Metcalfe’s Law</a:t>
            </a:r>
          </a:p>
          <a:p>
            <a:pPr lvl="1"/>
            <a:r>
              <a:rPr lang="en-US" dirty="0"/>
              <a:t>Curse: Growth (need incremental updates)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icture containing text, diagram, map, line&#10;&#10;Description automatically generated">
            <a:extLst>
              <a:ext uri="{FF2B5EF4-FFF2-40B4-BE49-F238E27FC236}">
                <a16:creationId xmlns:a16="http://schemas.microsoft.com/office/drawing/2014/main" id="{EF578B24-AE99-6335-3307-AE82E359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095" y="3137639"/>
            <a:ext cx="4154905" cy="3568528"/>
          </a:xfrm>
          <a:prstGeom prst="rect">
            <a:avLst/>
          </a:prstGeom>
        </p:spPr>
      </p:pic>
      <p:pic>
        <p:nvPicPr>
          <p:cNvPr id="6" name="Picture 5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B697395-5D82-7A8D-C68A-B3435274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168" y="1296421"/>
            <a:ext cx="2695087" cy="18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83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99F7D5-7383-AC6D-CD0B-F40EA91478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25053" y="106084"/>
            <a:ext cx="10392108" cy="7114079"/>
          </a:xfrm>
        </p:spPr>
      </p:pic>
    </p:spTree>
    <p:extLst>
      <p:ext uri="{BB962C8B-B14F-4D97-AF65-F5344CB8AC3E}">
        <p14:creationId xmlns:p14="http://schemas.microsoft.com/office/powerpoint/2010/main" val="440178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8AEA-7439-2228-7A8C-F345DA1C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D2AA-E4E7-5914-09C3-A6E31B0C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Better access to literature</a:t>
            </a:r>
          </a:p>
          <a:p>
            <a:r>
              <a:rPr lang="en-US" dirty="0"/>
              <a:t>Resources: </a:t>
            </a:r>
          </a:p>
          <a:p>
            <a:pPr lvl="1"/>
            <a:r>
              <a:rPr lang="en-US" dirty="0"/>
              <a:t>Many embeddings for many papers</a:t>
            </a:r>
          </a:p>
          <a:p>
            <a:pPr lvl="1"/>
            <a:r>
              <a:rPr lang="en-US" dirty="0"/>
              <a:t>More models to be posted on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Code to be posted on GitHub</a:t>
            </a:r>
          </a:p>
          <a:p>
            <a:r>
              <a:rPr lang="en-US" dirty="0"/>
              <a:t>Methods to compare and contrast across small (and large) collections of documents</a:t>
            </a:r>
          </a:p>
          <a:p>
            <a:r>
              <a:rPr lang="en-US" dirty="0"/>
              <a:t>Support incremental updates to embeddings based on citation graphs</a:t>
            </a:r>
          </a:p>
          <a:p>
            <a:r>
              <a:rPr lang="en-US" dirty="0"/>
              <a:t>Evaluation: Better numbers, as well as better benchmarks</a:t>
            </a:r>
          </a:p>
          <a:p>
            <a:r>
              <a:rPr lang="en-US" dirty="0"/>
              <a:t>Establish that combinations of text and links are better together (than either by itself)</a:t>
            </a:r>
          </a:p>
          <a:p>
            <a:r>
              <a:rPr lang="en-US" dirty="0"/>
              <a:t>Establish that citing sentences are useful</a:t>
            </a:r>
          </a:p>
          <a:p>
            <a:r>
              <a:rPr lang="en-US" dirty="0"/>
              <a:t>Improve methods for assigning papers to reviewers</a:t>
            </a:r>
          </a:p>
          <a:p>
            <a:r>
              <a:rPr lang="en-US" dirty="0"/>
              <a:t>Theory: Unified framework of deep nets and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871727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48E8-7451-AF18-142A-C118A731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of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883A6-39B3-1988-8E3A-6F02334DA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Recommender Systems: what should I read?  Cite?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Input: query (text and/or documents)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Output: documents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Opportunity: many systems focus too much on relevance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Don’t want papers that are buzz word compliant, but not credible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Most papers aren’t cited (and aren’t worth reading or citing)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Routing submissions to reviewers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Features: text, abstracts, </a:t>
            </a:r>
            <a:r>
              <a:rPr lang="en-US" b="1" i="1" u="sng" dirty="0">
                <a:solidFill>
                  <a:schemeClr val="bg2">
                    <a:lumMod val="90000"/>
                  </a:schemeClr>
                </a:solidFill>
              </a:rPr>
              <a:t>links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etc.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Opportunity: many systems (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openreview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softconf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CMT, etc.)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Few successes: iffy software is worse than what we used to do by hand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Bad for society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Summarization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Most summarization systems process each document, one by one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Can we compare and contrast a pair of documents?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What if we had a large collection of documents?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Cluster collection (with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kmeans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Compare within and across clusters</a:t>
            </a:r>
          </a:p>
          <a:p>
            <a:pPr lvl="2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6A410-578C-EA2A-FF84-C0C76116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Where (GitHub; Globus)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75C245-08C5-5A67-3A87-735DE413D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74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E450-56F4-5CB2-819B-4A94D0DB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1C32-0D2C-FE20-7769-4010BEC4FE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 Cases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What’s Where (GitHub; Globus)</a:t>
            </a:r>
          </a:p>
          <a:p>
            <a:r>
              <a:rPr lang="en-US" dirty="0"/>
              <a:t>Tutorial Background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36D30-7DD2-9443-F508-463AFD9433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76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1056-9580-5B1B-7AF4-54272B5D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717AE-137B-BA01-5282-FC1C551A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Useful Links: </a:t>
            </a:r>
          </a:p>
          <a:p>
            <a:pPr lvl="1"/>
            <a:r>
              <a:rPr lang="en-US" dirty="0"/>
              <a:t>Zoom Link, Meeting Notes, Slides, Notation, Deliverables, Reading List</a:t>
            </a:r>
          </a:p>
          <a:p>
            <a:pPr lvl="1"/>
            <a:r>
              <a:rPr lang="en-US" dirty="0"/>
              <a:t>Source Code, Access to Big Data Files (1TB), Examples, Documentation</a:t>
            </a:r>
          </a:p>
          <a:p>
            <a:r>
              <a:rPr lang="en-US" dirty="0"/>
              <a:t>Installation Instructions</a:t>
            </a:r>
          </a:p>
          <a:p>
            <a:r>
              <a:rPr lang="en-US" dirty="0"/>
              <a:t>Example Use Case: Get Embeddings</a:t>
            </a:r>
          </a:p>
          <a:p>
            <a:pPr lvl="1"/>
            <a:r>
              <a:rPr lang="en-US" dirty="0"/>
              <a:t>Some require access to Big Data Files, and</a:t>
            </a:r>
          </a:p>
          <a:p>
            <a:pPr lvl="1"/>
            <a:r>
              <a:rPr lang="en-US" dirty="0"/>
              <a:t>Some do not</a:t>
            </a:r>
          </a:p>
          <a:p>
            <a:r>
              <a:rPr lang="en-US" dirty="0"/>
              <a:t>Example Outputs: Rank Retrieval</a:t>
            </a:r>
          </a:p>
          <a:p>
            <a:pPr lvl="1"/>
            <a:r>
              <a:rPr lang="en-US" dirty="0"/>
              <a:t>Input: paper id</a:t>
            </a:r>
          </a:p>
          <a:p>
            <a:pPr lvl="1"/>
            <a:r>
              <a:rPr lang="en-US" dirty="0"/>
              <a:t>Output: paper ids</a:t>
            </a:r>
          </a:p>
        </p:txBody>
      </p:sp>
    </p:spTree>
    <p:extLst>
      <p:ext uri="{BB962C8B-B14F-4D97-AF65-F5344CB8AC3E}">
        <p14:creationId xmlns:p14="http://schemas.microsoft.com/office/powerpoint/2010/main" val="27290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CE7689-D176-89B6-84D5-63DA5CF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Teaser: Goals for Recommender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C65569-39BB-9F22-4A94-B3CBC1D088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Recommender Systems</a:t>
            </a:r>
          </a:p>
          <a:p>
            <a:pPr lvl="1"/>
            <a:r>
              <a:rPr lang="en-US" dirty="0"/>
              <a:t>Relevance (on topic)</a:t>
            </a:r>
          </a:p>
          <a:p>
            <a:pPr lvl="1"/>
            <a:r>
              <a:rPr lang="en-US" dirty="0"/>
              <a:t>Importance (highly cited)</a:t>
            </a:r>
          </a:p>
          <a:p>
            <a:r>
              <a:rPr lang="en-US" dirty="0"/>
              <a:t>Do not return papers that are</a:t>
            </a:r>
          </a:p>
          <a:p>
            <a:pPr lvl="1"/>
            <a:r>
              <a:rPr lang="en-US" dirty="0"/>
              <a:t>Buzz word compliant</a:t>
            </a:r>
          </a:p>
          <a:p>
            <a:pPr lvl="1"/>
            <a:r>
              <a:rPr lang="en-US" dirty="0"/>
              <a:t>But not credible </a:t>
            </a:r>
          </a:p>
          <a:p>
            <a:pPr lvl="2"/>
            <a:r>
              <a:rPr lang="en-US" dirty="0"/>
              <a:t>(most papers are not cited)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940894-5EFE-60D1-6B63-2F3CD5EAF4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routing for conferences</a:t>
            </a:r>
          </a:p>
          <a:p>
            <a:pPr lvl="1"/>
            <a:r>
              <a:rPr lang="en-US" dirty="0"/>
              <a:t>Submissions </a:t>
            </a:r>
            <a:r>
              <a:rPr lang="en-US" dirty="0">
                <a:sym typeface="Wingdings" pitchFamily="2" charset="2"/>
              </a:rPr>
              <a:t> reviewers</a:t>
            </a:r>
          </a:p>
          <a:p>
            <a:r>
              <a:rPr lang="en-US" dirty="0">
                <a:sym typeface="Wingdings" pitchFamily="2" charset="2"/>
              </a:rPr>
              <a:t>Conjectures:</a:t>
            </a:r>
          </a:p>
          <a:p>
            <a:pPr lvl="1"/>
            <a:r>
              <a:rPr lang="en-US" dirty="0">
                <a:sym typeface="Wingdings" pitchFamily="2" charset="2"/>
              </a:rPr>
              <a:t>Iffy software</a:t>
            </a:r>
          </a:p>
          <a:p>
            <a:pPr lvl="2"/>
            <a:r>
              <a:rPr lang="en-US" dirty="0">
                <a:sym typeface="Wingdings" pitchFamily="2" charset="2"/>
              </a:rPr>
              <a:t>Automatic assignments are worse than manual assignments</a:t>
            </a:r>
          </a:p>
          <a:p>
            <a:pPr lvl="2"/>
            <a:r>
              <a:rPr lang="en-US" dirty="0">
                <a:sym typeface="Wingdings" pitchFamily="2" charset="2"/>
              </a:rPr>
              <a:t>Reviewers are less qualified and less sympathetic to background</a:t>
            </a:r>
          </a:p>
          <a:p>
            <a:pPr lvl="3"/>
            <a:r>
              <a:rPr lang="en-US" dirty="0">
                <a:sym typeface="Wingdings" pitchFamily="2" charset="2"/>
              </a:rPr>
              <a:t>than target audience</a:t>
            </a:r>
          </a:p>
          <a:p>
            <a:pPr lvl="1"/>
            <a:r>
              <a:rPr lang="en-US" dirty="0">
                <a:sym typeface="Wingdings" pitchFamily="2" charset="2"/>
              </a:rPr>
              <a:t>Better assignments  better conferences</a:t>
            </a:r>
          </a:p>
          <a:p>
            <a:pPr lvl="2"/>
            <a:endParaRPr lang="en-US" dirty="0"/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B34959-EEFC-0A98-9AE8-BB241422B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6" b="1590"/>
          <a:stretch/>
        </p:blipFill>
        <p:spPr>
          <a:xfrm>
            <a:off x="0" y="4290685"/>
            <a:ext cx="6427694" cy="25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6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3A285-1C43-9D54-5812-B26F2645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Semantic Scholar Page</a:t>
            </a:r>
            <a:br>
              <a:rPr lang="en-US" sz="1200" dirty="0"/>
            </a:br>
            <a:r>
              <a:rPr lang="en-US" sz="1200" dirty="0">
                <a:hlinkClick r:id="rId2"/>
              </a:rPr>
              <a:t>https://www.semanticscholar.org/paper/On-the-Dangers-of-Stochastic-Parrots%3A-Can-Language-Bender-Gebru/6d9727f1f058614cada3fe296eeebd8ec4fc512a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>
                <a:hlinkClick r:id="rId3"/>
              </a:rPr>
              <a:t>https://github.com/kwchurch/JSALT_Better_Together/blob/main/src/fetch_from_semantic_scholar_api.py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i="0" u="sng" strike="noStrike" dirty="0">
                <a:solidFill>
                  <a:srgbClr val="1155CC"/>
                </a:solidFill>
                <a:effectLst/>
                <a:hlinkClick r:id="rId4"/>
              </a:rPr>
              <a:t>https://www.semanticscholar.org/product/api</a:t>
            </a:r>
            <a:r>
              <a:rPr lang="en-US" sz="1200" i="0" u="none" strike="noStrike" dirty="0">
                <a:solidFill>
                  <a:srgbClr val="000000"/>
                </a:solidFill>
                <a:effectLst/>
              </a:rPr>
              <a:t> </a:t>
            </a:r>
            <a:endParaRPr lang="en-US" sz="1200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F08091-C715-42A6-B096-2822D230E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3376" y="1458736"/>
            <a:ext cx="9441177" cy="43645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02FE8-5A85-111F-4407-8DE4D9BE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5" y="5990898"/>
            <a:ext cx="12104756" cy="807764"/>
          </a:xfrm>
          <a:prstGeom prst="rect">
            <a:avLst/>
          </a:prstGeom>
        </p:spPr>
      </p:pic>
      <p:pic>
        <p:nvPicPr>
          <p:cNvPr id="2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14DDA6-5CFC-D3DF-FFCE-342ACDACB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659" y="59338"/>
            <a:ext cx="6111946" cy="55204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E385DE-7BF3-1894-A050-51A9098BE3A1}"/>
              </a:ext>
            </a:extLst>
          </p:cNvPr>
          <p:cNvSpPr txBox="1"/>
          <p:nvPr/>
        </p:nvSpPr>
        <p:spPr>
          <a:xfrm>
            <a:off x="9443884" y="4680681"/>
            <a:ext cx="172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Ad hoc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1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document&#10;&#10;Description automatically generated">
            <a:extLst>
              <a:ext uri="{FF2B5EF4-FFF2-40B4-BE49-F238E27FC236}">
                <a16:creationId xmlns:a16="http://schemas.microsoft.com/office/drawing/2014/main" id="{02AAA0AD-2709-71E8-2994-F160BD1C03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68122"/>
          <a:stretch/>
        </p:blipFill>
        <p:spPr>
          <a:xfrm>
            <a:off x="345988" y="194362"/>
            <a:ext cx="11468847" cy="2863935"/>
          </a:xfrm>
        </p:spPr>
      </p:pic>
      <p:pic>
        <p:nvPicPr>
          <p:cNvPr id="6" name="Content Placeholder 4" descr="A picture containing text, font, screenshot, document&#10;&#10;Description automatically generated">
            <a:extLst>
              <a:ext uri="{FF2B5EF4-FFF2-40B4-BE49-F238E27FC236}">
                <a16:creationId xmlns:a16="http://schemas.microsoft.com/office/drawing/2014/main" id="{E7440E73-FA36-8DAF-DB7B-7DF81ABB8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06"/>
          <a:stretch/>
        </p:blipFill>
        <p:spPr>
          <a:xfrm>
            <a:off x="259080" y="3101546"/>
            <a:ext cx="11476616" cy="2533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667A2-1C6B-A1F9-1CA8-92619E377EC8}"/>
              </a:ext>
            </a:extLst>
          </p:cNvPr>
          <p:cNvSpPr txBox="1"/>
          <p:nvPr/>
        </p:nvSpPr>
        <p:spPr>
          <a:xfrm>
            <a:off x="825803" y="5762627"/>
            <a:ext cx="9713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https://github.com/kwchurch/JSALT_Better_Together/blob/main/doc/Notation.md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3507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8596-7A49-038C-42C5-64D8B7CF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Exercise: Document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 some documents</a:t>
                </a:r>
              </a:p>
              <a:p>
                <a:pPr lvl="1"/>
                <a:r>
                  <a:rPr lang="en-US" dirty="0"/>
                  <a:t>Assume documents are strings,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 &lt; 512 </m:t>
                    </m:r>
                  </m:oMath>
                </a14:m>
                <a:r>
                  <a:rPr lang="en-US" dirty="0" err="1"/>
                  <a:t>subwords</a:t>
                </a:r>
                <a:endParaRPr lang="en-US" dirty="0"/>
              </a:p>
              <a:p>
                <a:r>
                  <a:rPr lang="en-US" dirty="0"/>
                  <a:t>Represent documents as vectors: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BERT-like model (</a:t>
                </a:r>
                <a:r>
                  <a:rPr lang="en-US" dirty="0" err="1"/>
                  <a:t>SciBERT</a:t>
                </a:r>
                <a:r>
                  <a:rPr lang="en-US" dirty="0"/>
                  <a:t>, Specter*, GNN)</a:t>
                </a:r>
              </a:p>
              <a:p>
                <a:r>
                  <a:rPr lang="en-US" dirty="0"/>
                  <a:t>Compute pairwise cosines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099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9564-F25D-70F6-752A-639ED4CC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 Case: Get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10030-8A95-BB39-09F0-29566BA525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</a:t>
            </a:r>
          </a:p>
          <a:p>
            <a:pPr lvl="1"/>
            <a:r>
              <a:rPr lang="en-US" dirty="0">
                <a:hlinkClick r:id="rId2"/>
              </a:rPr>
              <a:t>Semantic Scholar API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HuggingFace</a:t>
            </a:r>
            <a:r>
              <a:rPr lang="en-US" dirty="0">
                <a:hlinkClick r:id="rId3"/>
              </a:rPr>
              <a:t> model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Use (large) precomputed tables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A352A-0F71-1BA9-C5C2-BE57B9AC11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Dependencies</a:t>
            </a:r>
          </a:p>
          <a:p>
            <a:pPr lvl="1"/>
            <a:r>
              <a:rPr lang="en-US" dirty="0"/>
              <a:t>Fewest dependencies</a:t>
            </a:r>
          </a:p>
          <a:p>
            <a:pPr lvl="2"/>
            <a:r>
              <a:rPr lang="en-US" dirty="0"/>
              <a:t>Semantic Scholar API</a:t>
            </a:r>
          </a:p>
          <a:p>
            <a:pPr lvl="3"/>
            <a:r>
              <a:rPr lang="en-US" dirty="0"/>
              <a:t>Modest network connectivity</a:t>
            </a:r>
          </a:p>
          <a:p>
            <a:pPr lvl="1"/>
            <a:r>
              <a:rPr lang="en-US" dirty="0"/>
              <a:t>Modest dependencies</a:t>
            </a:r>
          </a:p>
          <a:p>
            <a:pPr lvl="2"/>
            <a:r>
              <a:rPr lang="en-US" dirty="0" err="1"/>
              <a:t>HuggingFace</a:t>
            </a:r>
            <a:r>
              <a:rPr lang="en-US" dirty="0"/>
              <a:t> model</a:t>
            </a:r>
          </a:p>
          <a:p>
            <a:pPr lvl="3"/>
            <a:r>
              <a:rPr lang="en-US" dirty="0"/>
              <a:t>More cycles</a:t>
            </a:r>
          </a:p>
          <a:p>
            <a:pPr lvl="3"/>
            <a:r>
              <a:rPr lang="en-US" dirty="0"/>
              <a:t>More python skills</a:t>
            </a:r>
          </a:p>
          <a:p>
            <a:pPr lvl="1"/>
            <a:r>
              <a:rPr lang="en-US" dirty="0"/>
              <a:t>Most dependencies</a:t>
            </a:r>
          </a:p>
          <a:p>
            <a:pPr lvl="2"/>
            <a:r>
              <a:rPr lang="en-US" dirty="0"/>
              <a:t>Use (large) precomputed tables</a:t>
            </a:r>
          </a:p>
          <a:p>
            <a:pPr lvl="3"/>
            <a:r>
              <a:rPr lang="en-US" dirty="0"/>
              <a:t>Considerable disk space &amp; RAM</a:t>
            </a:r>
          </a:p>
          <a:p>
            <a:pPr lvl="3"/>
            <a:r>
              <a:rPr lang="en-US" dirty="0"/>
              <a:t>Need large tables (Globus)</a:t>
            </a:r>
          </a:p>
          <a:p>
            <a:pPr lvl="3"/>
            <a:r>
              <a:rPr lang="en-US" dirty="0"/>
              <a:t>C code from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90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9564-F25D-70F6-752A-639ED4CC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 Case: Get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10030-8A95-BB39-09F0-29566BA525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</a:p>
          <a:p>
            <a:pPr lvl="1"/>
            <a:r>
              <a:rPr lang="en-US" dirty="0">
                <a:hlinkClick r:id="rId2"/>
              </a:rPr>
              <a:t>Semantic Scholar API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HuggingFace model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Use (large) precomputed tables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A352A-0F71-1BA9-C5C2-BE57B9AC11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Semantic Scholar API</a:t>
            </a:r>
          </a:p>
          <a:p>
            <a:pPr lvl="2"/>
            <a:r>
              <a:rPr lang="en-US" dirty="0"/>
              <a:t>Supports ad hoc queries</a:t>
            </a:r>
          </a:p>
          <a:p>
            <a:pPr lvl="2"/>
            <a:r>
              <a:rPr lang="en-US" dirty="0"/>
              <a:t>Input: paper ids</a:t>
            </a:r>
          </a:p>
          <a:p>
            <a:pPr lvl="1"/>
            <a:r>
              <a:rPr lang="en-US" dirty="0" err="1"/>
              <a:t>HuggingFace</a:t>
            </a:r>
            <a:r>
              <a:rPr lang="en-US" dirty="0"/>
              <a:t> model</a:t>
            </a:r>
          </a:p>
          <a:p>
            <a:pPr lvl="2"/>
            <a:r>
              <a:rPr lang="en-US" dirty="0"/>
              <a:t>Input: text</a:t>
            </a:r>
          </a:p>
          <a:p>
            <a:pPr lvl="1"/>
            <a:r>
              <a:rPr lang="en-US" dirty="0"/>
              <a:t>Use (large) precomputed tables</a:t>
            </a:r>
          </a:p>
          <a:p>
            <a:pPr lvl="2"/>
            <a:r>
              <a:rPr lang="en-US" dirty="0"/>
              <a:t>Input: paper ids or vectors</a:t>
            </a:r>
          </a:p>
          <a:p>
            <a:pPr lvl="2"/>
            <a:r>
              <a:rPr lang="en-US" dirty="0"/>
              <a:t>Output: paper ids or vectors</a:t>
            </a:r>
          </a:p>
          <a:p>
            <a:pPr lvl="2"/>
            <a:r>
              <a:rPr lang="en-US" dirty="0"/>
              <a:t>Supports ANN </a:t>
            </a:r>
          </a:p>
          <a:p>
            <a:pPr lvl="3"/>
            <a:r>
              <a:rPr lang="en-US" dirty="0"/>
              <a:t>(approx. nearest neighbors)</a:t>
            </a:r>
          </a:p>
          <a:p>
            <a:pPr lvl="2"/>
            <a:r>
              <a:rPr lang="en-US" dirty="0"/>
              <a:t>Speed: startup &amp; throughput</a:t>
            </a:r>
          </a:p>
        </p:txBody>
      </p:sp>
    </p:spTree>
    <p:extLst>
      <p:ext uri="{BB962C8B-B14F-4D97-AF65-F5344CB8AC3E}">
        <p14:creationId xmlns:p14="http://schemas.microsoft.com/office/powerpoint/2010/main" val="4211254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CEDB1-BAB0-48AB-84CF-9EC6F6AD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https://huggingface.co/models?sort=downloads&amp;search=allenai%2Fspecter</a:t>
            </a:r>
            <a:r>
              <a:rPr lang="en-US" sz="2400" dirty="0"/>
              <a:t> 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1DC208-1B0F-CFD5-824A-9EEF257CB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194" y="1532192"/>
            <a:ext cx="11776724" cy="3717726"/>
          </a:xfrm>
        </p:spPr>
      </p:pic>
    </p:spTree>
    <p:extLst>
      <p:ext uri="{BB962C8B-B14F-4D97-AF65-F5344CB8AC3E}">
        <p14:creationId xmlns:p14="http://schemas.microsoft.com/office/powerpoint/2010/main" val="3958701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E391D841-3912-027C-E08B-3E456106A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Inference: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vector of 768 floats</a:t>
                </a:r>
                <a:br>
                  <a:rPr lang="en-US" dirty="0">
                    <a:sym typeface="Wingdings" pitchFamily="2" charset="2"/>
                  </a:rPr>
                </a:br>
                <a:r>
                  <a:rPr lang="en-US" sz="1800" dirty="0">
                    <a:sym typeface="Wingdings" pitchFamily="2" charset="2"/>
                    <a:hlinkClick r:id="rId2"/>
                  </a:rPr>
                  <a:t>https://github.com/kwchurch/JSALT_Better_Together/blob/main/src/text_to_embedding.py</a:t>
                </a:r>
                <a:r>
                  <a:rPr lang="en-US" sz="1800" dirty="0">
                    <a:sym typeface="Wingdings" pitchFamily="2" charset="2"/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E391D841-3912-027C-E08B-3E456106A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662C85A-6377-4599-AE54-BA930B7E16B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114845" y="1899444"/>
            <a:ext cx="12036425" cy="3059112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5E23FEC-FD5C-57A7-127F-4C9652FEE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5" y="5013434"/>
            <a:ext cx="12048795" cy="17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69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1056-9580-5B1B-7AF4-54272B5D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717AE-137B-BA01-5282-FC1C551A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Useful Links: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Zoom Link, Meeting Notes, Slides, Notation, Deliverables, Reading List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Source Code, Access to Big Data Files (1TB), Examples, Documentation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Installation Instructions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 Use Case: Get Embeddings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Some require access to Big Data Files, and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Some do not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Example Outputs: Rank Retrieval</a:t>
            </a:r>
          </a:p>
          <a:p>
            <a:pPr lvl="1"/>
            <a:r>
              <a:rPr lang="en-US" dirty="0"/>
              <a:t>Input: paper id</a:t>
            </a:r>
          </a:p>
          <a:p>
            <a:pPr lvl="1"/>
            <a:r>
              <a:rPr lang="en-US" dirty="0"/>
              <a:t>Output: paper ids</a:t>
            </a:r>
          </a:p>
        </p:txBody>
      </p:sp>
    </p:spTree>
    <p:extLst>
      <p:ext uri="{BB962C8B-B14F-4D97-AF65-F5344CB8AC3E}">
        <p14:creationId xmlns:p14="http://schemas.microsoft.com/office/powerpoint/2010/main" val="2802438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C06C164-3476-FB58-64ED-5A51B6A4665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73546" y="652677"/>
            <a:ext cx="11310760" cy="60954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1FABE-50AE-F21F-5A57-E257DBD531F7}"/>
              </a:ext>
            </a:extLst>
          </p:cNvPr>
          <p:cNvSpPr txBox="1"/>
          <p:nvPr/>
        </p:nvSpPr>
        <p:spPr>
          <a:xfrm>
            <a:off x="173546" y="214254"/>
            <a:ext cx="11770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https://github.com/kwchurch/JSALT_Better_Together/blob/main/examples/similar_documents/reading_list/DeepWalk.md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058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B54284-D124-3A08-7F40-0AA36142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83826" cy="1325563"/>
          </a:xfrm>
        </p:spPr>
        <p:txBody>
          <a:bodyPr>
            <a:normAutofit/>
          </a:bodyPr>
          <a:lstStyle/>
          <a:p>
            <a:r>
              <a:rPr lang="en-US" dirty="0"/>
              <a:t>Example Outputs: </a:t>
            </a:r>
            <a:br>
              <a:rPr lang="en-US" dirty="0"/>
            </a:br>
            <a:r>
              <a:rPr lang="en-US" dirty="0"/>
              <a:t>Rank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C6302-1DBD-2557-1297-52A1E6301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7746"/>
            <a:ext cx="10515600" cy="2747963"/>
          </a:xfrm>
        </p:spPr>
        <p:txBody>
          <a:bodyPr>
            <a:normAutofit/>
          </a:bodyPr>
          <a:lstStyle/>
          <a:p>
            <a:r>
              <a:rPr lang="en-US" dirty="0"/>
              <a:t>Precomputed Outputs</a:t>
            </a:r>
          </a:p>
          <a:p>
            <a:pPr lvl="1"/>
            <a:r>
              <a:rPr lang="en-US" dirty="0"/>
              <a:t>For a few queries</a:t>
            </a:r>
          </a:p>
          <a:p>
            <a:pPr lvl="1"/>
            <a:r>
              <a:rPr lang="en-US" dirty="0"/>
              <a:t>No dependencies</a:t>
            </a:r>
          </a:p>
          <a:p>
            <a:pPr lvl="1"/>
            <a:r>
              <a:rPr lang="en-US" sz="1200" dirty="0">
                <a:hlinkClick r:id="rId2"/>
              </a:rPr>
              <a:t>https://github.com/kwchurch/JSALT_Better_Together/blob/main/examples/similar_documents/reading_list/DeepWalk.md</a:t>
            </a:r>
            <a:r>
              <a:rPr lang="en-US" sz="1200" dirty="0"/>
              <a:t> </a:t>
            </a:r>
          </a:p>
          <a:p>
            <a:r>
              <a:rPr lang="en-US" dirty="0"/>
              <a:t>Instructions for computing your own (for many queries)</a:t>
            </a:r>
          </a:p>
          <a:p>
            <a:pPr lvl="1"/>
            <a:r>
              <a:rPr lang="en-US" dirty="0"/>
              <a:t>Requires large tables (and C code)</a:t>
            </a:r>
          </a:p>
          <a:p>
            <a:pPr lvl="1"/>
            <a:r>
              <a:rPr lang="en-US" sz="1200" dirty="0">
                <a:hlinkClick r:id="rId3"/>
              </a:rPr>
              <a:t>https://github.com/kwchurch/JSALT_Better_Together/blob/main/doc/find_similar_docs.md</a:t>
            </a:r>
            <a:r>
              <a:rPr lang="en-US" sz="1200" dirty="0"/>
              <a:t> </a:t>
            </a:r>
          </a:p>
        </p:txBody>
      </p:sp>
      <p:pic>
        <p:nvPicPr>
          <p:cNvPr id="9" name="Content Placeholder 5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B98210D6-4756-10E0-5D17-93F178F5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430" y="-1"/>
            <a:ext cx="6778925" cy="36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96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7937B90-8120-05F4-3844-B0ABA6E70F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4779" y="200712"/>
            <a:ext cx="11483574" cy="6002380"/>
          </a:xfrm>
        </p:spPr>
      </p:pic>
    </p:spTree>
    <p:extLst>
      <p:ext uri="{BB962C8B-B14F-4D97-AF65-F5344CB8AC3E}">
        <p14:creationId xmlns:p14="http://schemas.microsoft.com/office/powerpoint/2010/main" val="724794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8596-7A49-038C-42C5-64D8B7CF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Exercise 2: Document Similarity</a:t>
            </a:r>
            <a:br>
              <a:rPr lang="en-US" dirty="0"/>
            </a:br>
            <a:r>
              <a:rPr lang="en-US" dirty="0"/>
              <a:t>(but use references instead of titles)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some documents,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documents,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have lists of references,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 documents as vectors: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row in an embedding (</a:t>
                </a:r>
                <a:r>
                  <a:rPr lang="en-US" dirty="0" err="1"/>
                  <a:t>SciBERT</a:t>
                </a:r>
                <a:r>
                  <a:rPr lang="en-US" dirty="0"/>
                  <a:t>, Specter*, GNN)</a:t>
                </a:r>
              </a:p>
              <a:p>
                <a:r>
                  <a:rPr lang="en-US" dirty="0"/>
                  <a:t>Compute pairwise cosines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r>
                  <a:rPr lang="en-US" dirty="0">
                    <a:hlinkClick r:id="rId2"/>
                  </a:rPr>
                  <a:t>Hint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899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7452-9CAB-077F-7BD8-829DF347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77256" y="2716894"/>
            <a:ext cx="2861118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Reading List</a:t>
            </a:r>
            <a:endParaRPr lang="en-US" dirty="0"/>
          </a:p>
        </p:txBody>
      </p:sp>
      <p:pic>
        <p:nvPicPr>
          <p:cNvPr id="5" name="Content Placeholder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DD305EC-3A0F-C210-4845-9B4F7B130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2889" y="405898"/>
            <a:ext cx="10409933" cy="6269222"/>
          </a:xfrm>
        </p:spPr>
      </p:pic>
    </p:spTree>
    <p:extLst>
      <p:ext uri="{BB962C8B-B14F-4D97-AF65-F5344CB8AC3E}">
        <p14:creationId xmlns:p14="http://schemas.microsoft.com/office/powerpoint/2010/main" val="1918234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8BE5-781A-9CE1-11C7-4CFB0A5C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Algebra &amp; Deep Nets</a:t>
            </a:r>
          </a:p>
        </p:txBody>
      </p:sp>
      <p:pic>
        <p:nvPicPr>
          <p:cNvPr id="5" name="Content Placeholder 4" descr="A table of graph embedding techniques&#10;&#10;Description automatically generated">
            <a:extLst>
              <a:ext uri="{FF2B5EF4-FFF2-40B4-BE49-F238E27FC236}">
                <a16:creationId xmlns:a16="http://schemas.microsoft.com/office/drawing/2014/main" id="{CE1F7512-27EE-6751-CE34-9B95193B2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59" y="1993487"/>
            <a:ext cx="11404108" cy="38538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1B9712-8F3B-8256-4DE9-045977731CCA}"/>
              </a:ext>
            </a:extLst>
          </p:cNvPr>
          <p:cNvSpPr txBox="1"/>
          <p:nvPr/>
        </p:nvSpPr>
        <p:spPr>
          <a:xfrm>
            <a:off x="439154" y="5965479"/>
            <a:ext cx="8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Comprehensive Survey of Graph Embedding: Problems, Techniques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52848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8016A-D43A-09B1-4CAF-995A50A1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Matrix Factorizations </a:t>
            </a:r>
            <a:r>
              <a:rPr lang="en-US" dirty="0">
                <a:sym typeface="Wingdings" pitchFamily="2" charset="2"/>
              </a:rPr>
              <a:t>Proximity</a:t>
            </a:r>
            <a:endParaRPr lang="en-US" dirty="0"/>
          </a:p>
        </p:txBody>
      </p:sp>
      <p:pic>
        <p:nvPicPr>
          <p:cNvPr id="8" name="Content Placeholder 7" descr="A picture containing text, font, receipt, number&#10;&#10;Description automatically generated">
            <a:extLst>
              <a:ext uri="{FF2B5EF4-FFF2-40B4-BE49-F238E27FC236}">
                <a16:creationId xmlns:a16="http://schemas.microsoft.com/office/drawing/2014/main" id="{4CE1C5CA-B815-EEDE-D149-42395C14A5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8344" y="1825625"/>
            <a:ext cx="3821312" cy="4351338"/>
          </a:xfrm>
        </p:spPr>
      </p:pic>
      <p:pic>
        <p:nvPicPr>
          <p:cNvPr id="9" name="Content Placeholder 5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E1500DB-9DF8-F8FA-6028-7207DDD3A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5262" y="1825625"/>
            <a:ext cx="3935475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B372D-EA06-2C90-EE74-61ABE2DD553B}"/>
              </a:ext>
            </a:extLst>
          </p:cNvPr>
          <p:cNvSpPr txBox="1"/>
          <p:nvPr/>
        </p:nvSpPr>
        <p:spPr>
          <a:xfrm>
            <a:off x="1146609" y="6169709"/>
            <a:ext cx="514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Comprehensive Survey of Graph Embedding: Problems, Techniques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18506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receipt, font, document&#10;&#10;Description automatically generated">
            <a:extLst>
              <a:ext uri="{FF2B5EF4-FFF2-40B4-BE49-F238E27FC236}">
                <a16:creationId xmlns:a16="http://schemas.microsoft.com/office/drawing/2014/main" id="{5D106B38-F081-B51E-F524-5190D71A470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3899" y="47391"/>
            <a:ext cx="11964202" cy="61910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1CDF62-47F0-F627-D214-C752EF6B192D}"/>
              </a:ext>
            </a:extLst>
          </p:cNvPr>
          <p:cNvSpPr txBox="1"/>
          <p:nvPr/>
        </p:nvSpPr>
        <p:spPr>
          <a:xfrm>
            <a:off x="1858880" y="6278300"/>
            <a:ext cx="899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Comprehensive Survey of Graph Embedding: Problems, Techniques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52049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1056-9580-5B1B-7AF4-54272B5D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</a:t>
            </a:r>
            <a:br>
              <a:rPr lang="en-US" dirty="0"/>
            </a:br>
            <a:r>
              <a:rPr lang="en-US" dirty="0"/>
              <a:t>Overview of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717AE-137B-BA01-5282-FC1C551A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Useful Links: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Zoom Link, Meeting Notes, Slides, Notation, Deliverables, Reading List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Source Code, Access to Big Data Files (1TB), Examples, Documentation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Installation Instructions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 Use Case: Get Embeddings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Some require access to Big Data Files, and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Some do not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 Outputs: Rank Retrieval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Input: paper id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Output: paper ids</a:t>
            </a:r>
          </a:p>
        </p:txBody>
      </p:sp>
    </p:spTree>
    <p:extLst>
      <p:ext uri="{BB962C8B-B14F-4D97-AF65-F5344CB8AC3E}">
        <p14:creationId xmlns:p14="http://schemas.microsoft.com/office/powerpoint/2010/main" val="1370993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613C-5F44-FB66-493B-D498F6DA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A8C3-6D81-FB10-F05B-A2EA815CD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30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GNNs: Fine-Tune BERT-like models with Graphs (Citations)</a:t>
            </a:r>
          </a:p>
          <a:p>
            <a:pPr lvl="1"/>
            <a:r>
              <a:rPr lang="en-US" dirty="0"/>
              <a:t>Challenge: Use citations at inference time</a:t>
            </a:r>
          </a:p>
          <a:p>
            <a:r>
              <a:rPr lang="en-US" dirty="0"/>
              <a:t>Semantic Scholar API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  <a:p>
            <a:r>
              <a:rPr lang="en-US" dirty="0"/>
              <a:t>Deep Nets: Standard 3-step Recipe</a:t>
            </a:r>
          </a:p>
          <a:p>
            <a:pPr lvl="1"/>
            <a:r>
              <a:rPr lang="en-US" dirty="0"/>
              <a:t>Plug for ACL-2022 Tutorial (GFT = General Fine-Tuning)</a:t>
            </a:r>
          </a:p>
          <a:p>
            <a:r>
              <a:rPr lang="en-US" dirty="0"/>
              <a:t>Approximate Nearest Neighbors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71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4D63-D40F-E1DE-8E34-33962AD81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32621" cy="1325563"/>
          </a:xfrm>
        </p:spPr>
        <p:txBody>
          <a:bodyPr/>
          <a:lstStyle/>
          <a:p>
            <a:r>
              <a:rPr lang="en-US" dirty="0"/>
              <a:t>Sources for Papers in Semantic Scholar</a:t>
            </a:r>
          </a:p>
        </p:txBody>
      </p:sp>
      <p:pic>
        <p:nvPicPr>
          <p:cNvPr id="7" name="Content Placeholder 6" descr="Diagram, venn diagram&#10;&#10;Description automatically generated">
            <a:extLst>
              <a:ext uri="{FF2B5EF4-FFF2-40B4-BE49-F238E27FC236}">
                <a16:creationId xmlns:a16="http://schemas.microsoft.com/office/drawing/2014/main" id="{E132FB11-B5DE-DCE4-1150-C35BE0769B0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38200" y="1870338"/>
            <a:ext cx="5065294" cy="4785716"/>
          </a:xfrm>
        </p:spPr>
      </p:pic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1A64C5A7-121A-960C-5D31-CE4C3BC4D154}"/>
              </a:ext>
            </a:extLst>
          </p:cNvPr>
          <p:cNvGraphicFramePr>
            <a:graphicFrameLocks/>
          </p:cNvGraphicFramePr>
          <p:nvPr/>
        </p:nvGraphicFramePr>
        <p:xfrm>
          <a:off x="6894095" y="138364"/>
          <a:ext cx="5213841" cy="6517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7446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2477741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898654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1105296">
                <a:tc>
                  <a:txBody>
                    <a:bodyPr/>
                    <a:lstStyle/>
                    <a:p>
                      <a:pPr algn="l" fontAlgn="b"/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4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70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DF2BE-5068-0271-607A-7CC55993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Build Multiple Embeddings</a:t>
            </a:r>
            <a:br>
              <a:rPr lang="en-US" dirty="0"/>
            </a:br>
            <a:r>
              <a:rPr lang="en-US" dirty="0"/>
              <a:t>to Capture Text and/or Context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00025D-7FC2-1A44-A55A-791FDAA430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Text vs Context</a:t>
                </a:r>
              </a:p>
              <a:p>
                <a:pPr lvl="1"/>
                <a:r>
                  <a:rPr lang="en-US" dirty="0"/>
                  <a:t>Text (features within docs)</a:t>
                </a:r>
              </a:p>
              <a:p>
                <a:pPr lvl="2"/>
                <a:r>
                  <a:rPr lang="en-US" dirty="0"/>
                  <a:t>Examples: Titles, abstracts, body</a:t>
                </a:r>
              </a:p>
              <a:p>
                <a:pPr lvl="1"/>
                <a:r>
                  <a:rPr lang="en-US" dirty="0"/>
                  <a:t>Context (features in other docs)</a:t>
                </a:r>
              </a:p>
              <a:p>
                <a:pPr lvl="2"/>
                <a:r>
                  <a:rPr lang="en-US" dirty="0"/>
                  <a:t>Examples: Citation graph, citing sentences</a:t>
                </a:r>
              </a:p>
              <a:p>
                <a:r>
                  <a:rPr lang="en-US" dirty="0"/>
                  <a:t>Embeddings: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: number of documents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number of hidden dims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768)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Practical Apps of Embeddings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Approximate nearest neighbors on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Information Retrieval</a:t>
                </a:r>
              </a:p>
              <a:p>
                <a:pPr lvl="2"/>
                <a:r>
                  <a:rPr lang="en-US" dirty="0"/>
                  <a:t>Recommender Systems</a:t>
                </a:r>
              </a:p>
              <a:p>
                <a:pPr lvl="2"/>
                <a:r>
                  <a:rPr lang="en-US" dirty="0"/>
                  <a:t>Routing</a:t>
                </a:r>
              </a:p>
              <a:p>
                <a:pPr lvl="2"/>
                <a:r>
                  <a:rPr lang="en-US" dirty="0"/>
                  <a:t>Finding experts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00025D-7FC2-1A44-A55A-791FDAA43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67" t="-2907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407D138-ADE9-B5F8-AD3A-6546912014E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44811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Text and/or Context Embeddings,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Specter</a:t>
                </a:r>
              </a:p>
              <a:p>
                <a:pPr lvl="2"/>
                <a:r>
                  <a:rPr lang="en-US" dirty="0" err="1"/>
                  <a:t>SciBERT</a:t>
                </a:r>
                <a:r>
                  <a:rPr lang="en-US" dirty="0"/>
                  <a:t> + finetuning</a:t>
                </a:r>
              </a:p>
              <a:p>
                <a:pPr lvl="2"/>
                <a:r>
                  <a:rPr lang="en-US" dirty="0"/>
                  <a:t>Available from Semantic Scholar API</a:t>
                </a:r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 (Proposed alternative)</a:t>
                </a:r>
              </a:p>
              <a:p>
                <a:pPr lvl="2"/>
                <a:r>
                  <a:rPr lang="en-US" dirty="0"/>
                  <a:t>Node2vec: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/>
                  <a:t> (Spectral Clustering)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: citation graph (from API)</a:t>
                </a:r>
              </a:p>
              <a:p>
                <a:pPr lvl="3"/>
                <a:r>
                  <a:rPr lang="en-US" dirty="0"/>
                  <a:t>We use </a:t>
                </a:r>
                <a:r>
                  <a:rPr lang="en-US" dirty="0" err="1"/>
                  <a:t>ProNE</a:t>
                </a:r>
                <a:r>
                  <a:rPr lang="en-US" dirty="0"/>
                  <a:t> version of node2vec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Interpretations: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docs share similar text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docs are close in commute distance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random walk from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and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3"/>
                <a:r>
                  <a:rPr lang="en-US" dirty="0">
                    <a:sym typeface="Wingdings" pitchFamily="2" charset="2"/>
                  </a:rPr>
                  <a:t>commute </a:t>
                </a:r>
                <a:r>
                  <a:rPr lang="en-US" dirty="0" err="1">
                    <a:sym typeface="Wingdings" pitchFamily="2" charset="2"/>
                  </a:rPr>
                  <a:t>dist</a:t>
                </a:r>
                <a:r>
                  <a:rPr lang="en-US" dirty="0">
                    <a:sym typeface="Wingdings" pitchFamily="2" charset="2"/>
                  </a:rPr>
                  <a:t>: symmetric to match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407D138-ADE9-B5F8-AD3A-654691201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448118" cy="4351338"/>
              </a:xfrm>
              <a:blipFill>
                <a:blip r:embed="rId3"/>
                <a:stretch>
                  <a:fillRect l="-139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B0FBBDF-483F-5EAD-6429-C090206C5763}"/>
              </a:ext>
            </a:extLst>
          </p:cNvPr>
          <p:cNvSpPr/>
          <p:nvPr/>
        </p:nvSpPr>
        <p:spPr>
          <a:xfrm>
            <a:off x="10297595" y="2191375"/>
            <a:ext cx="793378" cy="328008"/>
          </a:xfrm>
          <a:prstGeom prst="wedgeRectCallout">
            <a:avLst>
              <a:gd name="adj1" fmla="val -94720"/>
              <a:gd name="adj2" fmla="val 253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C438B63-75B3-1784-88DF-54C7777630FE}"/>
              </a:ext>
            </a:extLst>
          </p:cNvPr>
          <p:cNvSpPr/>
          <p:nvPr/>
        </p:nvSpPr>
        <p:spPr>
          <a:xfrm>
            <a:off x="11022106" y="3901899"/>
            <a:ext cx="793378" cy="328008"/>
          </a:xfrm>
          <a:prstGeom prst="wedgeRectCallout">
            <a:avLst>
              <a:gd name="adj1" fmla="val -81161"/>
              <a:gd name="adj2" fmla="val -77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C161DE18-23AE-88EE-1524-6D609731C178}"/>
              </a:ext>
            </a:extLst>
          </p:cNvPr>
          <p:cNvSpPr/>
          <p:nvPr/>
        </p:nvSpPr>
        <p:spPr>
          <a:xfrm>
            <a:off x="11022106" y="2796988"/>
            <a:ext cx="977560" cy="689468"/>
          </a:xfrm>
          <a:prstGeom prst="wedgeRectCallout">
            <a:avLst>
              <a:gd name="adj1" fmla="val -43699"/>
              <a:gd name="adj2" fmla="val -802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Latent Semantic Indexing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F9644928-5D8C-0B91-0160-A5F725FA372C}"/>
              </a:ext>
            </a:extLst>
          </p:cNvPr>
          <p:cNvSpPr/>
          <p:nvPr/>
        </p:nvSpPr>
        <p:spPr>
          <a:xfrm>
            <a:off x="11090973" y="4479651"/>
            <a:ext cx="977560" cy="1002200"/>
          </a:xfrm>
          <a:prstGeom prst="wedgeRectCallout">
            <a:avLst>
              <a:gd name="adj1" fmla="val -29273"/>
              <a:gd name="adj2" fmla="val -684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Currently, not in Semantic Scholar</a:t>
            </a:r>
          </a:p>
        </p:txBody>
      </p:sp>
    </p:spTree>
    <p:extLst>
      <p:ext uri="{BB962C8B-B14F-4D97-AF65-F5344CB8AC3E}">
        <p14:creationId xmlns:p14="http://schemas.microsoft.com/office/powerpoint/2010/main" val="8307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6ED5-8D6C-FE6E-E0F9-89C90FC9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" y="18255"/>
            <a:ext cx="5221341" cy="1325563"/>
          </a:xfrm>
        </p:spPr>
        <p:txBody>
          <a:bodyPr/>
          <a:lstStyle/>
          <a:p>
            <a:r>
              <a:rPr lang="en-US" dirty="0"/>
              <a:t>Basic &amp; Stretch Tasks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FF468-D23F-A0E2-9631-BE0677B867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03806" y="1242534"/>
                <a:ext cx="5396345" cy="471129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Basic Tasks</a:t>
                </a:r>
              </a:p>
              <a:p>
                <a:pPr lvl="1"/>
                <a:r>
                  <a:rPr lang="en-US" dirty="0"/>
                  <a:t>Create multiple embeddings</a:t>
                </a:r>
              </a:p>
              <a:p>
                <a:pPr lvl="1"/>
                <a:r>
                  <a:rPr lang="en-US" dirty="0"/>
                  <a:t>Show some are better for text</a:t>
                </a:r>
              </a:p>
              <a:p>
                <a:pPr lvl="2"/>
                <a:r>
                  <a:rPr lang="en-US" dirty="0"/>
                  <a:t>and others are better for context</a:t>
                </a:r>
              </a:p>
              <a:p>
                <a:pPr lvl="1"/>
                <a:r>
                  <a:rPr lang="en-US" dirty="0"/>
                  <a:t>Show better together</a:t>
                </a:r>
              </a:p>
              <a:p>
                <a:pPr lvl="2"/>
                <a:r>
                  <a:rPr lang="en-US" dirty="0"/>
                  <a:t>Combination of text and context </a:t>
                </a:r>
              </a:p>
              <a:p>
                <a:pPr lvl="2"/>
                <a:r>
                  <a:rPr lang="en-US" dirty="0"/>
                  <a:t>is better than either by itself</a:t>
                </a:r>
              </a:p>
              <a:p>
                <a:pPr lvl="1"/>
                <a:r>
                  <a:rPr lang="en-US" dirty="0"/>
                  <a:t>Challenges: Scale</a:t>
                </a:r>
              </a:p>
              <a:p>
                <a:pPr lvl="2"/>
                <a:r>
                  <a:rPr lang="en-US" dirty="0"/>
                  <a:t>Semantic Scholar: </a:t>
                </a:r>
                <a:endParaRPr lang="en-US" b="0" i="1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/>
                  <a:t>M docs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/>
                  <a:t>B citations</a:t>
                </a:r>
              </a:p>
              <a:p>
                <a:pPr lvl="2"/>
                <a:r>
                  <a:rPr lang="en-US" dirty="0"/>
                  <a:t>Currently, node2vec is expensive</a:t>
                </a:r>
              </a:p>
              <a:p>
                <a:pPr lvl="3"/>
                <a:r>
                  <a:rPr lang="en-US" dirty="0"/>
                  <a:t>time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week) and space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2TB of RAM), </a:t>
                </a:r>
              </a:p>
              <a:p>
                <a:pPr lvl="3"/>
                <a:r>
                  <a:rPr lang="en-US" dirty="0"/>
                  <a:t>but plenty of opportunities for more feasible approximations</a:t>
                </a:r>
              </a:p>
              <a:p>
                <a:pPr lvl="1"/>
                <a:r>
                  <a:rPr lang="en-US" dirty="0"/>
                  <a:t>GNN alternative:</a:t>
                </a:r>
              </a:p>
              <a:p>
                <a:pPr lvl="1"/>
                <a:r>
                  <a:rPr lang="en-US" dirty="0"/>
                  <a:t>Evaluation: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FF468-D23F-A0E2-9631-BE0677B86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3806" y="1242534"/>
                <a:ext cx="5396345" cy="4711298"/>
              </a:xfrm>
              <a:blipFill>
                <a:blip r:embed="rId2"/>
                <a:stretch>
                  <a:fillRect l="-1639" t="-3226" r="-703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E3C290-770D-CE80-7CE2-47DB26260D6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26878"/>
                <a:ext cx="5684374" cy="60500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Stretch Tasks</a:t>
                </a:r>
              </a:p>
              <a:p>
                <a:pPr lvl="1"/>
                <a:r>
                  <a:rPr lang="en-US" dirty="0"/>
                  <a:t>More interesting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embeddings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 BERT encoding of citing sentences</a:t>
                </a:r>
              </a:p>
              <a:p>
                <a:pPr lvl="2"/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3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sz="2100" dirty="0"/>
                  <a:t>Example: </a:t>
                </a:r>
              </a:p>
              <a:p>
                <a:pPr lvl="3"/>
                <a:r>
                  <a:rPr lang="en-US" dirty="0"/>
                  <a:t>Turing (1936) has high impact (citations)</a:t>
                </a:r>
              </a:p>
              <a:p>
                <a:pPr lvl="3"/>
                <a:r>
                  <a:rPr lang="en-US" dirty="0"/>
                  <a:t>Why?  Introduced: </a:t>
                </a:r>
              </a:p>
              <a:p>
                <a:pPr lvl="4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3"/>
                <a:r>
                  <a:rPr lang="en-US" dirty="0"/>
                  <a:t>Those terms are common in citing </a:t>
                </a:r>
                <a:r>
                  <a:rPr lang="en-US" dirty="0" err="1"/>
                  <a:t>sents</a:t>
                </a:r>
                <a:r>
                  <a:rPr lang="en-US" dirty="0"/>
                  <a:t>, </a:t>
                </a:r>
              </a:p>
              <a:p>
                <a:pPr lvl="4"/>
                <a:r>
                  <a:rPr lang="en-US" dirty="0"/>
                  <a:t>but not mentioned in Turing (1936)</a:t>
                </a:r>
              </a:p>
              <a:p>
                <a:pPr lvl="1"/>
                <a:r>
                  <a:rPr lang="en-US" dirty="0"/>
                  <a:t>Time Invariance: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100" dirty="0"/>
                  <a:t> evolves with future citations </a:t>
                </a:r>
                <a:r>
                  <a:rPr lang="en-US" sz="1900" dirty="0"/>
                  <a:t>unlike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900" dirty="0"/>
              </a:p>
              <a:p>
                <a:pPr lvl="3"/>
                <a:r>
                  <a:rPr lang="en-US" sz="19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dirty="0"/>
                  <a:t>doesn’t change after publication)</a:t>
                </a:r>
              </a:p>
              <a:p>
                <a:pPr lvl="2"/>
                <a:r>
                  <a:rPr lang="en-US" sz="2100" dirty="0"/>
                  <a:t>Can we model evolution of vectors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100" dirty="0"/>
                  <a:t> over time like a flower blooming?</a:t>
                </a:r>
              </a:p>
              <a:p>
                <a:pPr lvl="2"/>
                <a:r>
                  <a:rPr lang="en-US" sz="2100" dirty="0"/>
                  <a:t>Should we think of literature as a conversation </a:t>
                </a:r>
              </a:p>
              <a:p>
                <a:pPr lvl="3"/>
                <a:r>
                  <a:rPr lang="en-US" sz="1900" dirty="0"/>
                  <a:t>(like social media)?</a:t>
                </a:r>
              </a:p>
              <a:p>
                <a:pPr lvl="2"/>
                <a:r>
                  <a:rPr lang="en-US" sz="2100" dirty="0"/>
                  <a:t>Impact combines contributions from </a:t>
                </a:r>
              </a:p>
              <a:p>
                <a:pPr lvl="3"/>
                <a:r>
                  <a:rPr lang="en-US" sz="1900" dirty="0"/>
                  <a:t>authors (text) + </a:t>
                </a:r>
              </a:p>
              <a:p>
                <a:pPr lvl="3"/>
                <a:r>
                  <a:rPr lang="en-US" sz="1900" dirty="0"/>
                  <a:t>audience appreciation (context)</a:t>
                </a:r>
              </a:p>
              <a:p>
                <a:pPr lvl="1"/>
                <a:endParaRPr lang="en-US" sz="24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E3C290-770D-CE80-7CE2-47DB26260D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26878"/>
                <a:ext cx="5684374" cy="6050085"/>
              </a:xfrm>
              <a:blipFill>
                <a:blip r:embed="rId3"/>
                <a:stretch>
                  <a:fillRect l="-1786" t="-2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5142695-4BA6-3141-CE46-BBE486BB5217}"/>
              </a:ext>
            </a:extLst>
          </p:cNvPr>
          <p:cNvSpPr/>
          <p:nvPr/>
        </p:nvSpPr>
        <p:spPr>
          <a:xfrm>
            <a:off x="5215045" y="1587994"/>
            <a:ext cx="1315368" cy="460849"/>
          </a:xfrm>
          <a:prstGeom prst="wedgeRectCallout">
            <a:avLst>
              <a:gd name="adj1" fmla="val 92037"/>
              <a:gd name="adj2" fmla="val -853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Anchor Text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83AC367-5E78-0AC3-2A69-274F4A848710}"/>
              </a:ext>
            </a:extLst>
          </p:cNvPr>
          <p:cNvSpPr/>
          <p:nvPr/>
        </p:nvSpPr>
        <p:spPr>
          <a:xfrm>
            <a:off x="4466461" y="5133034"/>
            <a:ext cx="1705739" cy="734680"/>
          </a:xfrm>
          <a:prstGeom prst="wedgeRectCallout">
            <a:avLst>
              <a:gd name="adj1" fmla="val -71157"/>
              <a:gd name="adj2" fmla="val -50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status</a:t>
            </a:r>
          </a:p>
          <a:p>
            <a:pPr algn="ctr"/>
            <a:r>
              <a:rPr lang="en-US" dirty="0"/>
              <a:t>(K=280)</a:t>
            </a:r>
          </a:p>
        </p:txBody>
      </p:sp>
    </p:spTree>
    <p:extLst>
      <p:ext uri="{BB962C8B-B14F-4D97-AF65-F5344CB8AC3E}">
        <p14:creationId xmlns:p14="http://schemas.microsoft.com/office/powerpoint/2010/main" val="3191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B514FF-61F6-782C-6644-175DF1FC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Bigger Stretch: </a:t>
            </a:r>
            <a:br>
              <a:rPr lang="en-US" dirty="0"/>
            </a:br>
            <a:r>
              <a:rPr lang="en-US" dirty="0"/>
              <a:t>Theoretical combinations of deep nets &amp;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Conjecture: More reps  more understanding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Unified theory of deep nets &amp; SVD</a:t>
                </a:r>
              </a:p>
              <a:p>
                <a:r>
                  <a:rPr lang="en-US" dirty="0"/>
                  <a:t>Compare &amp; contrast: deep nets &amp; SVD</a:t>
                </a:r>
              </a:p>
              <a:p>
                <a:pPr lvl="1"/>
                <a:r>
                  <a:rPr lang="en-US" dirty="0"/>
                  <a:t>BERT: example of deep nets</a:t>
                </a:r>
              </a:p>
              <a:p>
                <a:pPr lvl="1"/>
                <a:r>
                  <a:rPr lang="en-US" dirty="0" err="1"/>
                  <a:t>ProNE</a:t>
                </a:r>
                <a:r>
                  <a:rPr lang="en-US" dirty="0"/>
                  <a:t> (node2vec): based on SVD</a:t>
                </a:r>
              </a:p>
              <a:p>
                <a:pPr lvl="1"/>
                <a:r>
                  <a:rPr lang="en-US" dirty="0"/>
                  <a:t>Both produce (similar) embeddings</a:t>
                </a:r>
              </a:p>
              <a:p>
                <a:r>
                  <a:rPr lang="en-US" dirty="0">
                    <a:sym typeface="Wingdings" pitchFamily="2" charset="2"/>
                  </a:rPr>
                  <a:t>In speech, a spectrogram is just a different representation of wave file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 too, node2vec </a:t>
                </a:r>
                <a:r>
                  <a:rPr lang="en-US" dirty="0" err="1">
                    <a:sym typeface="Wingdings" pitchFamily="2" charset="2"/>
                  </a:rPr>
                  <a:t>emb</a:t>
                </a:r>
                <a:r>
                  <a:rPr lang="en-US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) is just a diff rep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/>
                  <a:t>Some representations are more convenient than others (depends on what you want to do)</a:t>
                </a:r>
              </a:p>
              <a:p>
                <a:pPr lvl="2"/>
                <a:r>
                  <a:rPr lang="en-US" dirty="0"/>
                  <a:t>Embeddings make it easy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computed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may have more parameters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no more information: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</m:t>
                        </m:r>
                      </m:e>
                    </m:d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  <a:blipFill>
                <a:blip r:embed="rId2"/>
                <a:stretch>
                  <a:fillRect l="-69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In particular, SVD on sparse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increases params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SVD does not create information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params,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ore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than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params)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Since info is not created,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Most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 must be redundant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Redundancy is easier to see with SVD than deep nets</a:t>
                </a:r>
              </a:p>
              <a:p>
                <a:r>
                  <a:rPr lang="en-US" dirty="0"/>
                  <a:t>With traditional regression, </a:t>
                </a:r>
              </a:p>
              <a:p>
                <a:pPr lvl="2"/>
                <a:r>
                  <a:rPr lang="en-US" dirty="0"/>
                  <a:t>too many params </a:t>
                </a:r>
                <a:r>
                  <a:rPr lang="en-US" dirty="0">
                    <a:sym typeface="Wingdings" pitchFamily="2" charset="2"/>
                  </a:rPr>
                  <a:t> overfitting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d</a:t>
                </a:r>
                <a:r>
                  <a:rPr lang="en-US" dirty="0"/>
                  <a:t>eep nets thrive on scale: </a:t>
                </a:r>
              </a:p>
              <a:p>
                <a:pPr lvl="2"/>
                <a:r>
                  <a:rPr lang="en-US" dirty="0"/>
                  <a:t>better results with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etc.  Why?</a:t>
                </a:r>
              </a:p>
              <a:p>
                <a:r>
                  <a:rPr lang="en-US" dirty="0">
                    <a:sym typeface="Wingdings" pitchFamily="2" charset="2"/>
                  </a:rPr>
                  <a:t>Suggestions: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improves estimates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Easier to see with node2vec (SVD) than deep nets</a:t>
                </a:r>
              </a:p>
              <a:p>
                <a:pPr lvl="2"/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Less dimension reduction</a:t>
                </a:r>
                <a:endParaRPr lang="en-US" dirty="0"/>
              </a:p>
              <a:p>
                <a:pPr lvl="1"/>
                <a:r>
                  <a:rPr lang="en-US" dirty="0"/>
                  <a:t>Network effects (Metcalfe's law)</a:t>
                </a:r>
              </a:p>
              <a:p>
                <a:pPr lvl="2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makes search easier (not harder)</a:t>
                </a:r>
              </a:p>
              <a:p>
                <a:pPr lvl="2"/>
                <a:r>
                  <a:rPr lang="en-US" dirty="0"/>
                  <a:t>Web search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Enterprise search</a:t>
                </a:r>
              </a:p>
              <a:p>
                <a:pPr lvl="2"/>
                <a:r>
                  <a:rPr lang="en-US" dirty="0"/>
                  <a:t>Easier to see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than other representations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  <a:blipFill>
                <a:blip r:embed="rId3"/>
                <a:stretch>
                  <a:fillRect l="-94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0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91E9-19F6-5389-AFD7-621CEB61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BF413-9DFB-87DC-DBD2-B712E47A2B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Speech:</a:t>
            </a:r>
          </a:p>
          <a:p>
            <a:pPr lvl="1"/>
            <a:r>
              <a:rPr lang="en-US" dirty="0"/>
              <a:t>Time Domain</a:t>
            </a:r>
          </a:p>
          <a:p>
            <a:pPr lvl="1"/>
            <a:r>
              <a:rPr lang="en-US" dirty="0"/>
              <a:t>Frequency Domain</a:t>
            </a:r>
          </a:p>
          <a:p>
            <a:r>
              <a:rPr lang="en-US" dirty="0"/>
              <a:t>Documents:</a:t>
            </a:r>
          </a:p>
          <a:p>
            <a:pPr lvl="1"/>
            <a:r>
              <a:rPr lang="en-US" dirty="0"/>
              <a:t>Citation Graphs</a:t>
            </a:r>
          </a:p>
          <a:p>
            <a:pPr lvl="1"/>
            <a:r>
              <a:rPr lang="en-US" dirty="0"/>
              <a:t>Embeddings</a:t>
            </a:r>
          </a:p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Filtering (speech):</a:t>
            </a:r>
          </a:p>
          <a:p>
            <a:pPr lvl="2"/>
            <a:r>
              <a:rPr lang="en-US" dirty="0"/>
              <a:t>Time: convolution</a:t>
            </a:r>
          </a:p>
          <a:p>
            <a:pPr lvl="2"/>
            <a:r>
              <a:rPr lang="en-US" dirty="0"/>
              <a:t>Freq: multiplication</a:t>
            </a:r>
          </a:p>
          <a:p>
            <a:pPr lvl="1"/>
            <a:r>
              <a:rPr lang="en-US" dirty="0"/>
              <a:t>Similarity (documents)</a:t>
            </a:r>
          </a:p>
          <a:p>
            <a:pPr lvl="2"/>
            <a:r>
              <a:rPr lang="en-US" dirty="0"/>
              <a:t>Graphs: </a:t>
            </a:r>
          </a:p>
          <a:p>
            <a:pPr lvl="3"/>
            <a:r>
              <a:rPr lang="en-US" dirty="0"/>
              <a:t>Random Walks</a:t>
            </a:r>
          </a:p>
          <a:p>
            <a:pPr lvl="2"/>
            <a:r>
              <a:rPr lang="en-US" dirty="0"/>
              <a:t>Embeddings: </a:t>
            </a:r>
          </a:p>
          <a:p>
            <a:pPr lvl="3"/>
            <a:r>
              <a:rPr lang="en-US" dirty="0"/>
              <a:t>Cosines</a:t>
            </a:r>
          </a:p>
          <a:p>
            <a:pPr lvl="3"/>
            <a:r>
              <a:rPr lang="en-US" dirty="0"/>
              <a:t>ANN (approximate nearest neighbors)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Content Placeholder 5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0ACEFDE-1391-1FBF-2925-B81B88BBA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4878" y="488092"/>
            <a:ext cx="5375562" cy="5943600"/>
          </a:xfrm>
        </p:spPr>
      </p:pic>
    </p:spTree>
    <p:extLst>
      <p:ext uri="{BB962C8B-B14F-4D97-AF65-F5344CB8AC3E}">
        <p14:creationId xmlns:p14="http://schemas.microsoft.com/office/powerpoint/2010/main" val="41603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14897</TotalTime>
  <Words>3756</Words>
  <Application>Microsoft Macintosh PowerPoint</Application>
  <PresentationFormat>Widescreen</PresentationFormat>
  <Paragraphs>698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Menlo</vt:lpstr>
      <vt:lpstr>Times</vt:lpstr>
      <vt:lpstr>Wingdings</vt:lpstr>
      <vt:lpstr>Office Theme</vt:lpstr>
      <vt:lpstr>JSALT</vt:lpstr>
      <vt:lpstr>Readings: Before May 14 https://github.com/kwchurch/JSALT_Better_Together/tree/main/examples/near/reading_list </vt:lpstr>
      <vt:lpstr>Purpose of Today’s Meeting</vt:lpstr>
      <vt:lpstr>Teaser: Goals for Recommender System</vt:lpstr>
      <vt:lpstr>PowerPoint Presentation</vt:lpstr>
      <vt:lpstr>Proposal: Build Multiple Embeddings to Capture Text and/or Context</vt:lpstr>
      <vt:lpstr>Basic &amp; Stretch Tasks</vt:lpstr>
      <vt:lpstr>Bigger Stretch:  Theoretical combinations of deep nets &amp; SVD</vt:lpstr>
      <vt:lpstr>Multiple Representations</vt:lpstr>
      <vt:lpstr>Advantages of Multiple Representations</vt:lpstr>
      <vt:lpstr>Outline</vt:lpstr>
      <vt:lpstr>Data</vt:lpstr>
      <vt:lpstr>Challenges</vt:lpstr>
      <vt:lpstr>Bulk Downloads from …</vt:lpstr>
      <vt:lpstr>Example of Semantic Scholar Page https://www.semanticscholar.org/paper/On-the-Dangers-of-Stochastic-Parrots%3A-Can-Language-Bender-Gebru/6d9727f1f058614cada3fe296eeebd8ec4fc512a  https://github.com/kwchurch/JSALT_Better_Together/blob/main/src/fetch_from_semantic_scholar_api.py  https://www.semanticscholar.org/product/api </vt:lpstr>
      <vt:lpstr>Semantic Scholar: Significant Effort        (slide from Dan Weld)</vt:lpstr>
      <vt:lpstr>Diversity of Fields of Study Weak on Law, Journalism, etc.</vt:lpstr>
      <vt:lpstr>Scale: Smaller than Web  (but challenging for academia)</vt:lpstr>
      <vt:lpstr>Challenges</vt:lpstr>
      <vt:lpstr>Scale Challenge: Big &amp; Growing (Quickly)</vt:lpstr>
      <vt:lpstr>Missing Values: Many paper ids have abstracts or citations (but not both)</vt:lpstr>
      <vt:lpstr>Much of the Literature on Academic Search is Based on Titles and Abstracts (and little else) </vt:lpstr>
      <vt:lpstr>PowerPoint Presentation</vt:lpstr>
      <vt:lpstr>Summary of Data Discussion</vt:lpstr>
      <vt:lpstr>Use Cases</vt:lpstr>
      <vt:lpstr>Outline</vt:lpstr>
      <vt:lpstr>Use Cases</vt:lpstr>
      <vt:lpstr>Recommendation Tasks</vt:lpstr>
      <vt:lpstr>Summarization: Compare &amp; Contrast</vt:lpstr>
      <vt:lpstr>f^(-1) (c) uses ANN to find text/doc near c</vt:lpstr>
      <vt:lpstr>Some Projects</vt:lpstr>
      <vt:lpstr>Bibliometrics</vt:lpstr>
      <vt:lpstr>Sound Bites / Differentiators / Themes</vt:lpstr>
      <vt:lpstr>PowerPoint Presentation</vt:lpstr>
      <vt:lpstr>Deliverables</vt:lpstr>
      <vt:lpstr>Summary of Discussion of Use Cases</vt:lpstr>
      <vt:lpstr>What’s Where (GitHub; Globus)</vt:lpstr>
      <vt:lpstr>Outline</vt:lpstr>
      <vt:lpstr>Overview of Github</vt:lpstr>
      <vt:lpstr>Example of Semantic Scholar Page https://www.semanticscholar.org/paper/On-the-Dangers-of-Stochastic-Parrots%3A-Can-Language-Bender-Gebru/6d9727f1f058614cada3fe296eeebd8ec4fc512a  https://github.com/kwchurch/JSALT_Better_Together/blob/main/src/fetch_from_semantic_scholar_api.py  https://www.semanticscholar.org/product/api </vt:lpstr>
      <vt:lpstr>PowerPoint Presentation</vt:lpstr>
      <vt:lpstr>Inference Exercise: Document Similarity</vt:lpstr>
      <vt:lpstr>Example Use Case: Get Embeddings</vt:lpstr>
      <vt:lpstr>Example Use Case: Get Embeddings</vt:lpstr>
      <vt:lpstr>https://huggingface.co/models?sort=downloads&amp;search=allenai%2Fspecter </vt:lpstr>
      <vt:lpstr>Inference: f(s)  vector of 768 floats https://github.com/kwchurch/JSALT_Better_Together/blob/main/src/text_to_embedding.py </vt:lpstr>
      <vt:lpstr>Overview of Github</vt:lpstr>
      <vt:lpstr>PowerPoint Presentation</vt:lpstr>
      <vt:lpstr>Example Outputs:  Rank Retrieval</vt:lpstr>
      <vt:lpstr>Inference Exercise 2: Document Similarity (but use references instead of titles)</vt:lpstr>
      <vt:lpstr>Reading List</vt:lpstr>
      <vt:lpstr>Linear Algebra &amp; Deep Nets</vt:lpstr>
      <vt:lpstr>Different Matrix Factorizations Proximity</vt:lpstr>
      <vt:lpstr>PowerPoint Presentation</vt:lpstr>
      <vt:lpstr>Summary: Overview of Github</vt:lpstr>
      <vt:lpstr>backup</vt:lpstr>
      <vt:lpstr>Agenda: Tutorial on Basic Background</vt:lpstr>
      <vt:lpstr>Sources for Papers in Semantic Scholar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JSALT</dc:title>
  <dc:creator>Kenneth Church</dc:creator>
  <cp:lastModifiedBy>Kenneth Church</cp:lastModifiedBy>
  <cp:revision>68</cp:revision>
  <dcterms:created xsi:type="dcterms:W3CDTF">2023-05-02T16:19:30Z</dcterms:created>
  <dcterms:modified xsi:type="dcterms:W3CDTF">2023-05-13T00:37:18Z</dcterms:modified>
</cp:coreProperties>
</file>